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3" r:id="rId1"/>
  </p:sldMasterIdLst>
  <p:sldIdLst>
    <p:sldId id="257" r:id="rId2"/>
    <p:sldId id="268" r:id="rId3"/>
    <p:sldId id="269" r:id="rId4"/>
    <p:sldId id="266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8D8C"/>
    <a:srgbClr val="7A7069"/>
    <a:srgbClr val="54C3BD"/>
    <a:srgbClr val="CC0000"/>
    <a:srgbClr val="D9BE73"/>
    <a:srgbClr val="172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84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29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11/14/2019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45148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43448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11/14/2019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78717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649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756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828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250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11/14/2019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821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11/14/2019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856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11/14/2019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955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11/14/2019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50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BBEA6-7C60-4B02-AE87-00D78D8422AF}" type="datetimeFigureOut">
              <a:rPr lang="en-US" smtClean="0"/>
              <a:t>11/14/2019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38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C9CAD897-D46E-4AD2-BD9B-49DD3E640873}" type="datetimeFigureOut">
              <a:rPr lang="en-US" smtClean="0"/>
              <a:t>11/14/2019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165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98624D31-43A5-475A-80CF-332C9F6DCF35}" type="datetimeFigureOut">
              <a:rPr lang="en-US" smtClean="0"/>
              <a:t>11/14/2019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960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</p:sldLayoutIdLst>
  <p:hf sldNum="0" hdr="0" ftr="0" dt="0"/>
  <p:txStyles>
    <p:titleStyle>
      <a:lvl1pPr algn="l" defTabSz="457200" rtl="1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49942" y="377363"/>
            <a:ext cx="11146972" cy="6255656"/>
          </a:xfrm>
          <a:prstGeom prst="roundRect">
            <a:avLst/>
          </a:prstGeom>
          <a:solidFill>
            <a:schemeClr val="tx1"/>
          </a:solidFill>
          <a:ln w="57150">
            <a:solidFill>
              <a:srgbClr val="1720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 b="1" dirty="0">
              <a:solidFill>
                <a:schemeClr val="tx2">
                  <a:lumMod val="50000"/>
                </a:schemeClr>
              </a:solidFill>
              <a:latin typeface="Bahij Fedra Arabic" panose="02040503050201020203" pitchFamily="18" charset="-78"/>
              <a:cs typeface="Bahij Fedra Arabic" panose="02040503050201020203" pitchFamily="18" charset="-78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1794" y="1178117"/>
            <a:ext cx="881649" cy="1218614"/>
          </a:xfrm>
          <a:prstGeom prst="rect">
            <a:avLst/>
          </a:prstGeom>
        </p:spPr>
      </p:pic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302515"/>
              </p:ext>
            </p:extLst>
          </p:nvPr>
        </p:nvGraphicFramePr>
        <p:xfrm>
          <a:off x="8589959" y="2612413"/>
          <a:ext cx="2354664" cy="19253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861178">
                  <a:extLst>
                    <a:ext uri="{9D8B030D-6E8A-4147-A177-3AD203B41FA5}">
                      <a16:colId xmlns:a16="http://schemas.microsoft.com/office/drawing/2014/main" xmlns="" val="3691025742"/>
                    </a:ext>
                  </a:extLst>
                </a:gridCol>
                <a:gridCol w="493486">
                  <a:extLst>
                    <a:ext uri="{9D8B030D-6E8A-4147-A177-3AD203B41FA5}">
                      <a16:colId xmlns:a16="http://schemas.microsoft.com/office/drawing/2014/main" xmlns="" val="1171416011"/>
                    </a:ext>
                  </a:extLst>
                </a:gridCol>
              </a:tblGrid>
              <a:tr h="154744">
                <a:tc>
                  <a:txBody>
                    <a:bodyPr/>
                    <a:lstStyle/>
                    <a:p>
                      <a:pPr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الانواع</a:t>
                      </a:r>
                      <a:r>
                        <a:rPr lang="ar-OM" sz="12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 المهددة بالأنقارض من الدرجة الأولى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21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19776964"/>
                  </a:ext>
                </a:extLst>
              </a:tr>
              <a:tr h="262596">
                <a:tc>
                  <a:txBody>
                    <a:bodyPr/>
                    <a:lstStyle/>
                    <a:p>
                      <a:pPr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الانواع المهددة بالإنقراض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15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11359287"/>
                  </a:ext>
                </a:extLst>
              </a:tr>
              <a:tr h="225083">
                <a:tc>
                  <a:txBody>
                    <a:bodyPr/>
                    <a:lstStyle/>
                    <a:p>
                      <a:pPr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الانواع المعرضة</a:t>
                      </a:r>
                      <a:r>
                        <a:rPr lang="ar-OM" sz="12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 للإنقراض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70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00946373"/>
                  </a:ext>
                </a:extLst>
              </a:tr>
              <a:tr h="220394">
                <a:tc>
                  <a:txBody>
                    <a:bodyPr/>
                    <a:lstStyle/>
                    <a:p>
                      <a:pPr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الانواع تحت التهديد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45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67506681"/>
                  </a:ext>
                </a:extLst>
              </a:tr>
              <a:tr h="215705">
                <a:tc>
                  <a:txBody>
                    <a:bodyPr/>
                    <a:lstStyle/>
                    <a:p>
                      <a:pPr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الأنواع أقل تهديدا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114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37602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الانواع غير</a:t>
                      </a:r>
                      <a:r>
                        <a:rPr lang="ar-OM" sz="12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 متوفرة المعلومات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39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9376152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024386" y="500770"/>
            <a:ext cx="1124026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OM" sz="2400" b="1" dirty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النباتات</a:t>
            </a:r>
            <a:endParaRPr lang="ar-OM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8589959" y="5050012"/>
            <a:ext cx="2354664" cy="861774"/>
          </a:xfrm>
          <a:prstGeom prst="rect">
            <a:avLst/>
          </a:prstGeom>
          <a:noFill/>
          <a:ln w="9525">
            <a:solidFill>
              <a:srgbClr val="17204B"/>
            </a:solidFill>
            <a:prstDash val="sysDot"/>
          </a:ln>
        </p:spPr>
        <p:txBody>
          <a:bodyPr wrap="square" rtlCol="1">
            <a:spAutoFit/>
          </a:bodyPr>
          <a:lstStyle/>
          <a:p>
            <a:pPr algn="r" rtl="1"/>
            <a:r>
              <a:rPr lang="ar-OM" sz="1600" b="1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المصدر</a:t>
            </a:r>
            <a:r>
              <a:rPr lang="ar-OM" sz="1600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:</a:t>
            </a:r>
            <a:r>
              <a:rPr lang="ar-OM" sz="1600" dirty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 القائمة الحمراء للنباتات والأشجار العمانية</a:t>
            </a:r>
            <a:endParaRPr lang="ar-OM" sz="1600" dirty="0" smtClean="0">
              <a:solidFill>
                <a:schemeClr val="tx2">
                  <a:lumMod val="50000"/>
                </a:schemeClr>
              </a:solidFill>
              <a:latin typeface="Bahij Fedra Arabic" panose="02040503050201020203" pitchFamily="18" charset="-78"/>
              <a:cs typeface="Bahij Fedra Arabic" panose="02040503050201020203" pitchFamily="18" charset="-78"/>
            </a:endParaRPr>
          </a:p>
          <a:p>
            <a:pPr algn="r" rtl="1"/>
            <a:r>
              <a:rPr lang="ar-OM" sz="1600" b="1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سنة الأساس</a:t>
            </a:r>
            <a:r>
              <a:rPr lang="ar-OM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: 2015 </a:t>
            </a:r>
            <a:endParaRPr lang="ar-OM" dirty="0">
              <a:solidFill>
                <a:schemeClr val="tx2">
                  <a:lumMod val="50000"/>
                </a:schemeClr>
              </a:solidFill>
              <a:latin typeface="Bahij Fedra Arabic" panose="02040503050201020203" pitchFamily="18" charset="-78"/>
              <a:cs typeface="Bahij Fedra Arabic" panose="02040503050201020203" pitchFamily="18" charset="-78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7830015" y="377363"/>
            <a:ext cx="29029" cy="5907314"/>
          </a:xfrm>
          <a:prstGeom prst="line">
            <a:avLst/>
          </a:prstGeom>
          <a:ln>
            <a:solidFill>
              <a:srgbClr val="17204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073" y="1178117"/>
            <a:ext cx="1495597" cy="1241942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203365" y="514923"/>
            <a:ext cx="1225015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OM" sz="2400" b="1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الثدييات</a:t>
            </a:r>
            <a:endParaRPr lang="ar-OM" sz="2400" dirty="0"/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895984"/>
              </p:ext>
            </p:extLst>
          </p:nvPr>
        </p:nvGraphicFramePr>
        <p:xfrm>
          <a:off x="4765921" y="2621588"/>
          <a:ext cx="2282092" cy="19253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869386">
                  <a:extLst>
                    <a:ext uri="{9D8B030D-6E8A-4147-A177-3AD203B41FA5}">
                      <a16:colId xmlns:a16="http://schemas.microsoft.com/office/drawing/2014/main" xmlns="" val="3691025742"/>
                    </a:ext>
                  </a:extLst>
                </a:gridCol>
                <a:gridCol w="412706">
                  <a:extLst>
                    <a:ext uri="{9D8B030D-6E8A-4147-A177-3AD203B41FA5}">
                      <a16:colId xmlns:a16="http://schemas.microsoft.com/office/drawing/2014/main" xmlns="" val="1171416011"/>
                    </a:ext>
                  </a:extLst>
                </a:gridCol>
              </a:tblGrid>
              <a:tr h="154744">
                <a:tc>
                  <a:txBody>
                    <a:bodyPr/>
                    <a:lstStyle/>
                    <a:p>
                      <a:pPr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الانواع</a:t>
                      </a:r>
                      <a:r>
                        <a:rPr lang="ar-OM" sz="12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 المهددة بالأنقراض من الدرجة الأولى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2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19776964"/>
                  </a:ext>
                </a:extLst>
              </a:tr>
              <a:tr h="262596">
                <a:tc>
                  <a:txBody>
                    <a:bodyPr/>
                    <a:lstStyle/>
                    <a:p>
                      <a:pPr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الانواع المهددة بالإنقراض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5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11359287"/>
                  </a:ext>
                </a:extLst>
              </a:tr>
              <a:tr h="225083">
                <a:tc>
                  <a:txBody>
                    <a:bodyPr/>
                    <a:lstStyle/>
                    <a:p>
                      <a:pPr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الانواع المعرضة</a:t>
                      </a:r>
                      <a:r>
                        <a:rPr lang="ar-OM" sz="12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 للإنقراض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9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00946373"/>
                  </a:ext>
                </a:extLst>
              </a:tr>
              <a:tr h="220394">
                <a:tc>
                  <a:txBody>
                    <a:bodyPr/>
                    <a:lstStyle/>
                    <a:p>
                      <a:pPr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الانواع تحت التهديد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3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67506681"/>
                  </a:ext>
                </a:extLst>
              </a:tr>
              <a:tr h="215705">
                <a:tc>
                  <a:txBody>
                    <a:bodyPr/>
                    <a:lstStyle/>
                    <a:p>
                      <a:pPr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الأنواع أقل تهديدا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50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37602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الانواع غير</a:t>
                      </a:r>
                      <a:r>
                        <a:rPr lang="ar-OM" sz="12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 متوفرة المعلومات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9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93761524"/>
                  </a:ext>
                </a:extLst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4740051" y="5050012"/>
            <a:ext cx="2282092" cy="861774"/>
          </a:xfrm>
          <a:prstGeom prst="rect">
            <a:avLst/>
          </a:prstGeom>
          <a:noFill/>
          <a:ln w="9525">
            <a:solidFill>
              <a:srgbClr val="17204B"/>
            </a:solidFill>
            <a:prstDash val="sysDot"/>
          </a:ln>
        </p:spPr>
        <p:txBody>
          <a:bodyPr wrap="square" rtlCol="1">
            <a:spAutoFit/>
          </a:bodyPr>
          <a:lstStyle/>
          <a:p>
            <a:pPr algn="r" rtl="1"/>
            <a:r>
              <a:rPr lang="ar-OM" sz="1600" b="1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المصدر</a:t>
            </a:r>
            <a:r>
              <a:rPr lang="ar-OM" sz="1600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:</a:t>
            </a:r>
            <a:r>
              <a:rPr lang="ar-OM" sz="1600" dirty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 الدليل الميداني للثديات الكبيرة في عمان</a:t>
            </a:r>
            <a:endParaRPr lang="ar-OM" sz="1600" dirty="0" smtClean="0">
              <a:solidFill>
                <a:schemeClr val="tx2">
                  <a:lumMod val="50000"/>
                </a:schemeClr>
              </a:solidFill>
              <a:latin typeface="Bahij Fedra Arabic" panose="02040503050201020203" pitchFamily="18" charset="-78"/>
              <a:cs typeface="Bahij Fedra Arabic" panose="02040503050201020203" pitchFamily="18" charset="-78"/>
            </a:endParaRPr>
          </a:p>
          <a:p>
            <a:pPr algn="r" rtl="1"/>
            <a:r>
              <a:rPr lang="ar-OM" sz="1600" b="1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سنة الأساس</a:t>
            </a:r>
            <a:r>
              <a:rPr lang="ar-OM" dirty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: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4113778" y="377363"/>
            <a:ext cx="29029" cy="5907314"/>
          </a:xfrm>
          <a:prstGeom prst="line">
            <a:avLst/>
          </a:prstGeom>
          <a:ln>
            <a:solidFill>
              <a:srgbClr val="17204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653840" y="520449"/>
            <a:ext cx="1058303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OM" sz="2400" b="1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الطيور</a:t>
            </a:r>
            <a:endParaRPr lang="ar-OM" sz="2400" dirty="0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062" y="1269695"/>
            <a:ext cx="960081" cy="960081"/>
          </a:xfrm>
          <a:prstGeom prst="rect">
            <a:avLst/>
          </a:prstGeom>
        </p:spPr>
      </p:pic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400340"/>
              </p:ext>
            </p:extLst>
          </p:nvPr>
        </p:nvGraphicFramePr>
        <p:xfrm>
          <a:off x="1074702" y="2583116"/>
          <a:ext cx="2308160" cy="19253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800320">
                  <a:extLst>
                    <a:ext uri="{9D8B030D-6E8A-4147-A177-3AD203B41FA5}">
                      <a16:colId xmlns:a16="http://schemas.microsoft.com/office/drawing/2014/main" xmlns="" val="3691025742"/>
                    </a:ext>
                  </a:extLst>
                </a:gridCol>
                <a:gridCol w="507840">
                  <a:extLst>
                    <a:ext uri="{9D8B030D-6E8A-4147-A177-3AD203B41FA5}">
                      <a16:colId xmlns:a16="http://schemas.microsoft.com/office/drawing/2014/main" xmlns="" val="1171416011"/>
                    </a:ext>
                  </a:extLst>
                </a:gridCol>
              </a:tblGrid>
              <a:tr h="154744">
                <a:tc>
                  <a:txBody>
                    <a:bodyPr/>
                    <a:lstStyle/>
                    <a:p>
                      <a:pPr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الانواع</a:t>
                      </a:r>
                      <a:r>
                        <a:rPr lang="ar-OM" sz="12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 المهددة بالأنقارض من الدرجة الأولى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2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19776964"/>
                  </a:ext>
                </a:extLst>
              </a:tr>
              <a:tr h="262596">
                <a:tc>
                  <a:txBody>
                    <a:bodyPr/>
                    <a:lstStyle/>
                    <a:p>
                      <a:pPr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الانواع المهددة بالإنقراض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5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11359287"/>
                  </a:ext>
                </a:extLst>
              </a:tr>
              <a:tr h="225083">
                <a:tc>
                  <a:txBody>
                    <a:bodyPr/>
                    <a:lstStyle/>
                    <a:p>
                      <a:pPr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الانواع المعرضة</a:t>
                      </a:r>
                      <a:r>
                        <a:rPr lang="ar-OM" sz="12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 للإنقراض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14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00946373"/>
                  </a:ext>
                </a:extLst>
              </a:tr>
              <a:tr h="220394">
                <a:tc>
                  <a:txBody>
                    <a:bodyPr/>
                    <a:lstStyle/>
                    <a:p>
                      <a:pPr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الانواع تحت التهديد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22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67506681"/>
                  </a:ext>
                </a:extLst>
              </a:tr>
              <a:tr h="215705">
                <a:tc>
                  <a:txBody>
                    <a:bodyPr/>
                    <a:lstStyle/>
                    <a:p>
                      <a:pPr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الأنواع أقل تهديدا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458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37602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الانواع الغير</a:t>
                      </a:r>
                      <a:r>
                        <a:rPr lang="ar-OM" sz="12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 مصنفة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17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93761524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1045815" y="5050012"/>
            <a:ext cx="2282092" cy="861774"/>
          </a:xfrm>
          <a:prstGeom prst="rect">
            <a:avLst/>
          </a:prstGeom>
          <a:noFill/>
          <a:ln w="9525">
            <a:solidFill>
              <a:srgbClr val="17204B"/>
            </a:solidFill>
            <a:prstDash val="sysDot"/>
          </a:ln>
        </p:spPr>
        <p:txBody>
          <a:bodyPr wrap="square" rtlCol="1">
            <a:spAutoFit/>
          </a:bodyPr>
          <a:lstStyle/>
          <a:p>
            <a:pPr algn="r" rtl="1"/>
            <a:r>
              <a:rPr lang="ar-OM" sz="1600" b="1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المصدر</a:t>
            </a:r>
            <a:r>
              <a:rPr lang="ar-OM" sz="1600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:</a:t>
            </a:r>
            <a:r>
              <a:rPr lang="ar-OM" sz="1600" dirty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 قائمة الطيور في عمان</a:t>
            </a:r>
            <a:endParaRPr lang="ar-OM" sz="1600" dirty="0" smtClean="0">
              <a:solidFill>
                <a:schemeClr val="tx2">
                  <a:lumMod val="50000"/>
                </a:schemeClr>
              </a:solidFill>
              <a:latin typeface="Bahij Fedra Arabic" panose="02040503050201020203" pitchFamily="18" charset="-78"/>
              <a:cs typeface="Bahij Fedra Arabic" panose="02040503050201020203" pitchFamily="18" charset="-78"/>
            </a:endParaRPr>
          </a:p>
          <a:p>
            <a:pPr algn="r" rtl="1"/>
            <a:r>
              <a:rPr lang="ar-OM" sz="1600" b="1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سنة الأساس</a:t>
            </a:r>
            <a:r>
              <a:rPr lang="ar-OM" dirty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68949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05" y="0"/>
            <a:ext cx="97615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49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210" y="0"/>
            <a:ext cx="974557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8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02" y="0"/>
            <a:ext cx="984619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48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3168" y="0"/>
            <a:ext cx="96856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47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615" y="0"/>
            <a:ext cx="9874770" cy="6858000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50327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582" y="0"/>
            <a:ext cx="97348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97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18211" y="302181"/>
            <a:ext cx="11146972" cy="6255656"/>
          </a:xfrm>
          <a:prstGeom prst="roundRect">
            <a:avLst/>
          </a:prstGeom>
          <a:solidFill>
            <a:schemeClr val="tx1"/>
          </a:solidFill>
          <a:ln w="57150">
            <a:solidFill>
              <a:srgbClr val="1720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rtl="1" fontAlgn="t"/>
            <a:r>
              <a:rPr lang="ar-OM" dirty="0"/>
              <a:t>المفصليات</a:t>
            </a:r>
          </a:p>
          <a:p>
            <a:pPr rtl="1" fontAlgn="t"/>
            <a:r>
              <a:rPr lang="ar-OM" dirty="0"/>
              <a:t>399</a:t>
            </a:r>
          </a:p>
          <a:p>
            <a:pPr rtl="1" fontAlgn="t"/>
            <a:r>
              <a:rPr lang="ar-OM" dirty="0"/>
              <a:t>الرخويات</a:t>
            </a:r>
          </a:p>
          <a:p>
            <a:pPr rtl="1" fontAlgn="t"/>
            <a:r>
              <a:rPr lang="ar-OM" dirty="0"/>
              <a:t>58</a:t>
            </a:r>
          </a:p>
          <a:p>
            <a:pPr rtl="1" fontAlgn="t"/>
            <a:r>
              <a:rPr lang="ar-OM" dirty="0" smtClean="0"/>
              <a:t>180</a:t>
            </a:r>
            <a:endParaRPr lang="ar-OM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7019" y="1081772"/>
            <a:ext cx="1442993" cy="161396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038510" y="549258"/>
            <a:ext cx="1271502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OM" sz="2400" b="1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الزواحف</a:t>
            </a:r>
            <a:endParaRPr lang="ar-OM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416524"/>
              </p:ext>
            </p:extLst>
          </p:nvPr>
        </p:nvGraphicFramePr>
        <p:xfrm>
          <a:off x="7814755" y="2766585"/>
          <a:ext cx="3051734" cy="201002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601602">
                  <a:extLst>
                    <a:ext uri="{9D8B030D-6E8A-4147-A177-3AD203B41FA5}">
                      <a16:colId xmlns:a16="http://schemas.microsoft.com/office/drawing/2014/main" xmlns="" val="1520216808"/>
                    </a:ext>
                  </a:extLst>
                </a:gridCol>
                <a:gridCol w="450132">
                  <a:extLst>
                    <a:ext uri="{9D8B030D-6E8A-4147-A177-3AD203B41FA5}">
                      <a16:colId xmlns:a16="http://schemas.microsoft.com/office/drawing/2014/main" xmlns="" val="1986862322"/>
                    </a:ext>
                  </a:extLst>
                </a:gridCol>
              </a:tblGrid>
              <a:tr h="15494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OM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الانواع المهددة </a:t>
                      </a:r>
                      <a:r>
                        <a:rPr lang="ar-OM" sz="12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بالأنقراض </a:t>
                      </a:r>
                      <a:r>
                        <a:rPr lang="ar-OM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من الدرجة الأولى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effectLst/>
                        <a:latin typeface="Bahij Fedra Arabic" panose="02040503050201020203" pitchFamily="18" charset="-78"/>
                        <a:ea typeface="Calibri" panose="020F0502020204030204" pitchFamily="34" charset="0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OM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1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effectLst/>
                        <a:latin typeface="Bahij Fedra Arabic" panose="02040503050201020203" pitchFamily="18" charset="-78"/>
                        <a:ea typeface="Calibri" panose="020F0502020204030204" pitchFamily="34" charset="0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91317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OM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الانواع المهددة بالإنقراض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effectLst/>
                        <a:latin typeface="Bahij Fedra Arabic" panose="02040503050201020203" pitchFamily="18" charset="-78"/>
                        <a:ea typeface="Calibri" panose="020F0502020204030204" pitchFamily="34" charset="0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OM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1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effectLst/>
                        <a:latin typeface="Bahij Fedra Arabic" panose="02040503050201020203" pitchFamily="18" charset="-78"/>
                        <a:ea typeface="Calibri" panose="020F0502020204030204" pitchFamily="34" charset="0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7779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OM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الانواع المعرضة للإنقراض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effectLst/>
                        <a:latin typeface="Bahij Fedra Arabic" panose="02040503050201020203" pitchFamily="18" charset="-78"/>
                        <a:ea typeface="Calibri" panose="020F0502020204030204" pitchFamily="34" charset="0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OM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6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effectLst/>
                        <a:latin typeface="Bahij Fedra Arabic" panose="02040503050201020203" pitchFamily="18" charset="-78"/>
                        <a:ea typeface="Calibri" panose="020F0502020204030204" pitchFamily="34" charset="0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881311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OM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الانواع تحت التهديد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effectLst/>
                        <a:latin typeface="Bahij Fedra Arabic" panose="02040503050201020203" pitchFamily="18" charset="-78"/>
                        <a:ea typeface="Calibri" panose="020F0502020204030204" pitchFamily="34" charset="0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OM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1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effectLst/>
                        <a:latin typeface="Bahij Fedra Arabic" panose="02040503050201020203" pitchFamily="18" charset="-78"/>
                        <a:ea typeface="Calibri" panose="020F0502020204030204" pitchFamily="34" charset="0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520271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OM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الأنواع أقل تهديدا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effectLst/>
                        <a:latin typeface="Bahij Fedra Arabic" panose="02040503050201020203" pitchFamily="18" charset="-78"/>
                        <a:ea typeface="Calibri" panose="020F0502020204030204" pitchFamily="34" charset="0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OM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56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effectLst/>
                        <a:latin typeface="Bahij Fedra Arabic" panose="02040503050201020203" pitchFamily="18" charset="-78"/>
                        <a:ea typeface="Calibri" panose="020F0502020204030204" pitchFamily="34" charset="0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14029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OM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الانواع غير متوفرة المعلومات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effectLst/>
                        <a:latin typeface="Bahij Fedra Arabic" panose="02040503050201020203" pitchFamily="18" charset="-78"/>
                        <a:ea typeface="Calibri" panose="020F0502020204030204" pitchFamily="34" charset="0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OM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6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effectLst/>
                        <a:latin typeface="Bahij Fedra Arabic" panose="02040503050201020203" pitchFamily="18" charset="-78"/>
                        <a:ea typeface="Calibri" panose="020F0502020204030204" pitchFamily="34" charset="0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606166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OM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الانواع الغير مصنفة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effectLst/>
                        <a:latin typeface="Bahij Fedra Arabic" panose="02040503050201020203" pitchFamily="18" charset="-78"/>
                        <a:ea typeface="Calibri" panose="020F0502020204030204" pitchFamily="34" charset="0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OM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32</a:t>
                      </a:r>
                      <a:endParaRPr lang="en-US" sz="1200" b="0" dirty="0">
                        <a:solidFill>
                          <a:sysClr val="windowText" lastClr="000000"/>
                        </a:solidFill>
                        <a:effectLst/>
                        <a:latin typeface="Bahij Fedra Arabic" panose="02040503050201020203" pitchFamily="18" charset="-78"/>
                        <a:ea typeface="Calibri" panose="020F0502020204030204" pitchFamily="34" charset="0"/>
                        <a:cs typeface="Bahij Fedra Arabic" panose="02040503050201020203" pitchFamily="18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98611489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163290" y="5037614"/>
            <a:ext cx="2354664" cy="615553"/>
          </a:xfrm>
          <a:prstGeom prst="rect">
            <a:avLst/>
          </a:prstGeom>
          <a:noFill/>
          <a:ln w="9525">
            <a:solidFill>
              <a:srgbClr val="17204B"/>
            </a:solidFill>
            <a:prstDash val="sysDot"/>
          </a:ln>
        </p:spPr>
        <p:txBody>
          <a:bodyPr wrap="square" rtlCol="1">
            <a:spAutoFit/>
          </a:bodyPr>
          <a:lstStyle/>
          <a:p>
            <a:pPr algn="r" rtl="1"/>
            <a:r>
              <a:rPr lang="ar-OM" sz="1600" b="1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المصدر</a:t>
            </a:r>
            <a:r>
              <a:rPr lang="ar-OM" sz="1600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: مسح الزواحف </a:t>
            </a:r>
          </a:p>
          <a:p>
            <a:pPr algn="r" rtl="1"/>
            <a:r>
              <a:rPr lang="ar-OM" sz="1600" b="1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سنة الأساس</a:t>
            </a:r>
            <a:r>
              <a:rPr lang="ar-OM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: 2016 </a:t>
            </a:r>
            <a:endParaRPr lang="ar-OM" dirty="0">
              <a:solidFill>
                <a:schemeClr val="tx2">
                  <a:lumMod val="50000"/>
                </a:schemeClr>
              </a:solidFill>
              <a:latin typeface="Bahij Fedra Arabic" panose="02040503050201020203" pitchFamily="18" charset="-78"/>
              <a:cs typeface="Bahij Fedra Arabic" panose="02040503050201020203" pitchFamily="18" charset="-7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7239053" y="377362"/>
            <a:ext cx="29029" cy="5907314"/>
          </a:xfrm>
          <a:prstGeom prst="line">
            <a:avLst/>
          </a:prstGeom>
          <a:ln>
            <a:solidFill>
              <a:srgbClr val="17204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8067" y="1257863"/>
            <a:ext cx="1244098" cy="1272373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748872"/>
              </p:ext>
            </p:extLst>
          </p:nvPr>
        </p:nvGraphicFramePr>
        <p:xfrm>
          <a:off x="4656049" y="2777177"/>
          <a:ext cx="1812605" cy="151839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78345">
                  <a:extLst>
                    <a:ext uri="{9D8B030D-6E8A-4147-A177-3AD203B41FA5}">
                      <a16:colId xmlns:a16="http://schemas.microsoft.com/office/drawing/2014/main" xmlns="" val="3384287632"/>
                    </a:ext>
                  </a:extLst>
                </a:gridCol>
                <a:gridCol w="434260">
                  <a:extLst>
                    <a:ext uri="{9D8B030D-6E8A-4147-A177-3AD203B41FA5}">
                      <a16:colId xmlns:a16="http://schemas.microsoft.com/office/drawing/2014/main" xmlns="" val="1856654010"/>
                    </a:ext>
                  </a:extLst>
                </a:gridCol>
              </a:tblGrid>
              <a:tr h="288398"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OM" sz="12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ea typeface="+mn-ea"/>
                          <a:cs typeface="Bahij Fedra Arabic" panose="02040503050201020203" pitchFamily="18" charset="-78"/>
                        </a:rPr>
                        <a:t>المفصليات</a:t>
                      </a:r>
                      <a:endParaRPr lang="ar-OM" sz="1200" b="0" kern="1200" dirty="0">
                        <a:solidFill>
                          <a:sysClr val="windowText" lastClr="000000"/>
                        </a:solidFill>
                        <a:effectLst/>
                        <a:latin typeface="Bahij Fedra Arabic" panose="02040503050201020203" pitchFamily="18" charset="-78"/>
                        <a:ea typeface="+mn-ea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OM" sz="12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ea typeface="+mn-ea"/>
                          <a:cs typeface="Bahij Fedra Arabic" panose="02040503050201020203" pitchFamily="18" charset="-78"/>
                        </a:rPr>
                        <a:t>399</a:t>
                      </a:r>
                      <a:endParaRPr lang="ar-OM" sz="1200" b="0" kern="1200" dirty="0">
                        <a:solidFill>
                          <a:sysClr val="windowText" lastClr="000000"/>
                        </a:solidFill>
                        <a:effectLst/>
                        <a:latin typeface="Bahij Fedra Arabic" panose="02040503050201020203" pitchFamily="18" charset="-78"/>
                        <a:ea typeface="+mn-ea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06943311"/>
                  </a:ext>
                </a:extLst>
              </a:tr>
              <a:tr h="288398"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OM" sz="12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ea typeface="+mn-ea"/>
                          <a:cs typeface="Bahij Fedra Arabic" panose="02040503050201020203" pitchFamily="18" charset="-78"/>
                        </a:rPr>
                        <a:t>الرخويات</a:t>
                      </a:r>
                      <a:endParaRPr lang="ar-OM" sz="1200" b="0" kern="1200" dirty="0">
                        <a:solidFill>
                          <a:sysClr val="windowText" lastClr="000000"/>
                        </a:solidFill>
                        <a:effectLst/>
                        <a:latin typeface="Bahij Fedra Arabic" panose="02040503050201020203" pitchFamily="18" charset="-78"/>
                        <a:ea typeface="+mn-ea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OM" sz="12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ea typeface="+mn-ea"/>
                          <a:cs typeface="Bahij Fedra Arabic" panose="02040503050201020203" pitchFamily="18" charset="-78"/>
                        </a:rPr>
                        <a:t>58</a:t>
                      </a:r>
                      <a:endParaRPr lang="ar-OM" sz="1200" b="0" kern="1200" dirty="0">
                        <a:solidFill>
                          <a:sysClr val="windowText" lastClr="000000"/>
                        </a:solidFill>
                        <a:effectLst/>
                        <a:latin typeface="Bahij Fedra Arabic" panose="02040503050201020203" pitchFamily="18" charset="-78"/>
                        <a:ea typeface="+mn-ea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90047121"/>
                  </a:ext>
                </a:extLst>
              </a:tr>
              <a:tr h="288398"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OM" sz="12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ea typeface="+mn-ea"/>
                          <a:cs typeface="Bahij Fedra Arabic" panose="02040503050201020203" pitchFamily="18" charset="-78"/>
                        </a:rPr>
                        <a:t>الشعاب المرجانية</a:t>
                      </a:r>
                      <a:endParaRPr lang="ar-OM" sz="1200" b="0" kern="1200" dirty="0">
                        <a:solidFill>
                          <a:sysClr val="windowText" lastClr="000000"/>
                        </a:solidFill>
                        <a:effectLst/>
                        <a:latin typeface="Bahij Fedra Arabic" panose="02040503050201020203" pitchFamily="18" charset="-78"/>
                        <a:ea typeface="+mn-ea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OM" sz="12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ea typeface="+mn-ea"/>
                          <a:cs typeface="Bahij Fedra Arabic" panose="02040503050201020203" pitchFamily="18" charset="-78"/>
                        </a:rPr>
                        <a:t>180</a:t>
                      </a:r>
                      <a:endParaRPr lang="ar-OM" sz="1200" b="0" kern="1200" dirty="0">
                        <a:solidFill>
                          <a:sysClr val="windowText" lastClr="000000"/>
                        </a:solidFill>
                        <a:effectLst/>
                        <a:latin typeface="Bahij Fedra Arabic" panose="02040503050201020203" pitchFamily="18" charset="-78"/>
                        <a:ea typeface="+mn-ea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93153821"/>
                  </a:ext>
                </a:extLst>
              </a:tr>
              <a:tr h="421111"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OM" sz="12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ea typeface="+mn-ea"/>
                          <a:cs typeface="Bahij Fedra Arabic" panose="02040503050201020203" pitchFamily="18" charset="-78"/>
                        </a:rPr>
                        <a:t>شوكيات الجلد</a:t>
                      </a:r>
                      <a:endParaRPr lang="ar-OM" sz="1200" b="0" kern="1200" dirty="0">
                        <a:solidFill>
                          <a:sysClr val="windowText" lastClr="000000"/>
                        </a:solidFill>
                        <a:effectLst/>
                        <a:latin typeface="Bahij Fedra Arabic" panose="02040503050201020203" pitchFamily="18" charset="-78"/>
                        <a:ea typeface="+mn-ea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ar-OM" sz="12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Bahij Fedra Arabic" panose="02040503050201020203" pitchFamily="18" charset="-78"/>
                          <a:ea typeface="+mn-ea"/>
                          <a:cs typeface="Bahij Fedra Arabic" panose="02040503050201020203" pitchFamily="18" charset="-78"/>
                        </a:rPr>
                        <a:t>56</a:t>
                      </a:r>
                      <a:endParaRPr lang="ar-OM" sz="1200" b="0" kern="1200" dirty="0">
                        <a:solidFill>
                          <a:sysClr val="windowText" lastClr="000000"/>
                        </a:solidFill>
                        <a:effectLst/>
                        <a:latin typeface="Bahij Fedra Arabic" panose="02040503050201020203" pitchFamily="18" charset="-78"/>
                        <a:ea typeface="+mn-ea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52983775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464711" y="549257"/>
            <a:ext cx="2501006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OM" sz="2400" b="1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اللافقاريات البحرية</a:t>
            </a:r>
            <a:endParaRPr lang="ar-OM" sz="2400" dirty="0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3856621" y="377362"/>
            <a:ext cx="29029" cy="5907314"/>
          </a:xfrm>
          <a:prstGeom prst="line">
            <a:avLst/>
          </a:prstGeom>
          <a:ln>
            <a:solidFill>
              <a:srgbClr val="17204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205749" y="536959"/>
            <a:ext cx="2133918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OM" sz="2400" b="1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النباتات البحرية</a:t>
            </a:r>
            <a:endParaRPr lang="ar-OM" sz="24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205" y="1056361"/>
            <a:ext cx="2085975" cy="1849674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968765"/>
              </p:ext>
            </p:extLst>
          </p:nvPr>
        </p:nvGraphicFramePr>
        <p:xfrm>
          <a:off x="1043205" y="2766585"/>
          <a:ext cx="2221972" cy="132684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95237">
                  <a:extLst>
                    <a:ext uri="{9D8B030D-6E8A-4147-A177-3AD203B41FA5}">
                      <a16:colId xmlns:a16="http://schemas.microsoft.com/office/drawing/2014/main" xmlns="" val="1549948892"/>
                    </a:ext>
                  </a:extLst>
                </a:gridCol>
                <a:gridCol w="826735">
                  <a:extLst>
                    <a:ext uri="{9D8B030D-6E8A-4147-A177-3AD203B41FA5}">
                      <a16:colId xmlns:a16="http://schemas.microsoft.com/office/drawing/2014/main" xmlns="" val="61744328"/>
                    </a:ext>
                  </a:extLst>
                </a:gridCol>
              </a:tblGrid>
              <a:tr h="442283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الأعشاب</a:t>
                      </a:r>
                      <a:r>
                        <a:rPr lang="ar-OM" sz="12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 البحرية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4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43141082"/>
                  </a:ext>
                </a:extLst>
              </a:tr>
              <a:tr h="442283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الطحالب البحرية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323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53041223"/>
                  </a:ext>
                </a:extLst>
              </a:tr>
              <a:tr h="442283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العةالق النباتية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ar-OM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183</a:t>
                      </a:r>
                      <a:endParaRPr lang="ar-OM" sz="12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28677110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158986" y="5042858"/>
            <a:ext cx="2906373" cy="615553"/>
          </a:xfrm>
          <a:prstGeom prst="rect">
            <a:avLst/>
          </a:prstGeom>
          <a:noFill/>
          <a:ln w="9525">
            <a:solidFill>
              <a:srgbClr val="17204B"/>
            </a:solidFill>
            <a:prstDash val="sysDot"/>
          </a:ln>
        </p:spPr>
        <p:txBody>
          <a:bodyPr wrap="square" rtlCol="1">
            <a:spAutoFit/>
          </a:bodyPr>
          <a:lstStyle/>
          <a:p>
            <a:pPr algn="r" rtl="1"/>
            <a:r>
              <a:rPr lang="ar-OM" sz="1600" b="1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المصدر</a:t>
            </a:r>
            <a:r>
              <a:rPr lang="ar-OM" sz="1600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:استراتيجية التنوع الأحيائي </a:t>
            </a:r>
          </a:p>
          <a:p>
            <a:pPr algn="r" rtl="1"/>
            <a:r>
              <a:rPr lang="ar-OM" sz="1600" b="1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سنة الأساس</a:t>
            </a:r>
            <a:r>
              <a:rPr lang="ar-OM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: 2019</a:t>
            </a:r>
            <a:endParaRPr lang="ar-OM" dirty="0">
              <a:solidFill>
                <a:schemeClr val="tx2">
                  <a:lumMod val="50000"/>
                </a:schemeClr>
              </a:solidFill>
              <a:latin typeface="Bahij Fedra Arabic" panose="02040503050201020203" pitchFamily="18" charset="-78"/>
              <a:cs typeface="Bahij Fedra Arabic" panose="02040503050201020203" pitchFamily="18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0388" y="5037615"/>
            <a:ext cx="2993768" cy="615553"/>
          </a:xfrm>
          <a:prstGeom prst="rect">
            <a:avLst/>
          </a:prstGeom>
          <a:noFill/>
          <a:ln w="9525">
            <a:solidFill>
              <a:srgbClr val="17204B"/>
            </a:solidFill>
            <a:prstDash val="sysDot"/>
          </a:ln>
        </p:spPr>
        <p:txBody>
          <a:bodyPr wrap="square" rtlCol="1">
            <a:spAutoFit/>
          </a:bodyPr>
          <a:lstStyle/>
          <a:p>
            <a:pPr algn="r" rtl="1"/>
            <a:r>
              <a:rPr lang="ar-OM" sz="1600" b="1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المصدر</a:t>
            </a:r>
            <a:r>
              <a:rPr lang="ar-OM" sz="1600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:  استراتيجية التنوع الأحيائي</a:t>
            </a:r>
          </a:p>
          <a:p>
            <a:pPr algn="r" rtl="1"/>
            <a:r>
              <a:rPr lang="ar-OM" sz="1600" b="1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سنة الأساس</a:t>
            </a:r>
            <a:r>
              <a:rPr lang="ar-OM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rPr>
              <a:t>:  2019</a:t>
            </a:r>
            <a:endParaRPr lang="ar-OM" dirty="0">
              <a:solidFill>
                <a:schemeClr val="tx2">
                  <a:lumMod val="50000"/>
                </a:schemeClr>
              </a:solidFill>
              <a:latin typeface="Bahij Fedra Arabic" panose="02040503050201020203" pitchFamily="18" charset="-78"/>
              <a:cs typeface="Bahij Fedra Arabic" panose="02040503050201020203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044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448969" y="373279"/>
            <a:ext cx="11146972" cy="6255656"/>
            <a:chOff x="448969" y="373279"/>
            <a:chExt cx="11146972" cy="6255656"/>
          </a:xfrm>
        </p:grpSpPr>
        <p:sp>
          <p:nvSpPr>
            <p:cNvPr id="2" name="Rounded Rectangle 1"/>
            <p:cNvSpPr/>
            <p:nvPr/>
          </p:nvSpPr>
          <p:spPr>
            <a:xfrm>
              <a:off x="448969" y="373279"/>
              <a:ext cx="11146972" cy="6255656"/>
            </a:xfrm>
            <a:prstGeom prst="roundRect">
              <a:avLst/>
            </a:prstGeom>
            <a:solidFill>
              <a:schemeClr val="tx1"/>
            </a:solidFill>
            <a:ln w="57150">
              <a:solidFill>
                <a:srgbClr val="1720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rtl="1" fontAlgn="t"/>
              <a:r>
                <a:rPr lang="ar-OM" dirty="0"/>
                <a:t>المفصليات</a:t>
              </a:r>
            </a:p>
            <a:p>
              <a:pPr rtl="1" fontAlgn="t"/>
              <a:r>
                <a:rPr lang="ar-OM" dirty="0"/>
                <a:t>399</a:t>
              </a:r>
            </a:p>
            <a:p>
              <a:pPr rtl="1" fontAlgn="t"/>
              <a:r>
                <a:rPr lang="ar-OM" dirty="0"/>
                <a:t>الرخويات</a:t>
              </a:r>
            </a:p>
            <a:p>
              <a:pPr rtl="1" fontAlgn="t"/>
              <a:r>
                <a:rPr lang="ar-OM" dirty="0"/>
                <a:t>58</a:t>
              </a:r>
            </a:p>
            <a:p>
              <a:pPr rtl="1" fontAlgn="t"/>
              <a:r>
                <a:rPr lang="ar-OM" dirty="0" smtClean="0"/>
                <a:t>180</a:t>
              </a:r>
              <a:endParaRPr lang="ar-OM" dirty="0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17272" y="736303"/>
              <a:ext cx="1962424" cy="1143586"/>
            </a:xfrm>
            <a:prstGeom prst="rect">
              <a:avLst/>
            </a:prstGeom>
            <a:ln w="28575">
              <a:solidFill>
                <a:srgbClr val="D9BE73"/>
              </a:solidFill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869101" y="2163793"/>
              <a:ext cx="285876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/>
              <a:r>
                <a:rPr lang="ar-OM" b="1" dirty="0">
                  <a:solidFill>
                    <a:schemeClr val="accent4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3</a:t>
              </a:r>
              <a:r>
                <a:rPr lang="ar-OM" b="1" dirty="0" smtClean="0">
                  <a:solidFill>
                    <a:schemeClr val="accent4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 محميات جبلية، 4911.5كم2</a:t>
              </a:r>
              <a:endParaRPr lang="ar-OM" b="1" dirty="0">
                <a:solidFill>
                  <a:schemeClr val="accent4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38821" y="732663"/>
              <a:ext cx="1962424" cy="1167425"/>
            </a:xfrm>
            <a:prstGeom prst="rect">
              <a:avLst/>
            </a:prstGeom>
            <a:ln w="28575">
              <a:solidFill>
                <a:srgbClr val="00B0F0"/>
              </a:solidFill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3973866" y="1929402"/>
              <a:ext cx="2978255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>
                <a:lnSpc>
                  <a:spcPct val="150000"/>
                </a:lnSpc>
              </a:pPr>
              <a:r>
                <a:rPr lang="ar-OM" b="1" dirty="0" smtClean="0">
                  <a:solidFill>
                    <a:srgbClr val="0070C0"/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13 محمية بحرية (9 منها أخوار)، 2956.91785 كم2</a:t>
              </a:r>
              <a:endParaRPr lang="ar-OM" b="1" dirty="0">
                <a:solidFill>
                  <a:srgbClr val="0070C0"/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endParaRPr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95306" y="732663"/>
              <a:ext cx="1962424" cy="1125146"/>
            </a:xfrm>
            <a:prstGeom prst="rect">
              <a:avLst/>
            </a:prstGeom>
            <a:ln w="28575">
              <a:solidFill>
                <a:schemeClr val="accent3">
                  <a:lumMod val="50000"/>
                </a:schemeClr>
              </a:solidFill>
            </a:ln>
          </p:spPr>
        </p:pic>
        <p:sp>
          <p:nvSpPr>
            <p:cNvPr id="10" name="TextBox 9"/>
            <p:cNvSpPr txBox="1"/>
            <p:nvPr/>
          </p:nvSpPr>
          <p:spPr>
            <a:xfrm>
              <a:off x="8026626" y="2163793"/>
              <a:ext cx="285876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/>
              <a:r>
                <a:rPr lang="ar-OM" b="1" dirty="0" smtClean="0">
                  <a:solidFill>
                    <a:schemeClr val="accent3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4 محميات برية، 3683كم2</a:t>
              </a:r>
              <a:endParaRPr lang="ar-OM" b="1" dirty="0">
                <a:solidFill>
                  <a:schemeClr val="accent3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49058" y="2882047"/>
              <a:ext cx="2992096" cy="2246769"/>
            </a:xfrm>
            <a:prstGeom prst="rect">
              <a:avLst/>
            </a:prstGeom>
            <a:noFill/>
            <a:ln>
              <a:solidFill>
                <a:schemeClr val="accent4">
                  <a:lumMod val="50000"/>
                </a:schemeClr>
              </a:solidFill>
              <a:prstDash val="sysDash"/>
            </a:ln>
          </p:spPr>
          <p:txBody>
            <a:bodyPr wrap="square" rtlCol="1">
              <a:spAutoFit/>
            </a:bodyPr>
            <a:lstStyle/>
            <a:p>
              <a:pPr marL="96838" indent="-96838" algn="just" rtl="1">
                <a:lnSpc>
                  <a:spcPct val="250000"/>
                </a:lnSpc>
                <a:buFont typeface="Arial" panose="020B0604020202020204" pitchFamily="34" charset="0"/>
                <a:buChar char="•"/>
              </a:pPr>
              <a:r>
                <a:rPr lang="ar-OM" sz="1400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محمية جبل سمحان، </a:t>
              </a:r>
              <a:r>
                <a:rPr lang="ar-OM" sz="1400" b="1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الموائل / الانواع </a:t>
              </a:r>
            </a:p>
            <a:p>
              <a:pPr marL="96838" indent="-96838" algn="just" rtl="1">
                <a:lnSpc>
                  <a:spcPct val="250000"/>
                </a:lnSpc>
                <a:buFont typeface="Arial" panose="020B0604020202020204" pitchFamily="34" charset="0"/>
                <a:buChar char="•"/>
              </a:pPr>
              <a:r>
                <a:rPr lang="ar-OM" sz="1400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محمية الجبل الأخضر للمناظر الطبيعية، </a:t>
              </a:r>
              <a:r>
                <a:rPr lang="ar-OM" sz="1400" b="1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المناظر الطبيعية</a:t>
              </a:r>
            </a:p>
            <a:p>
              <a:pPr marL="96838" indent="-96838" algn="just" rtl="1">
                <a:lnSpc>
                  <a:spcPct val="250000"/>
                </a:lnSpc>
                <a:buFont typeface="Arial" panose="020B0604020202020204" pitchFamily="34" charset="0"/>
                <a:buChar char="•"/>
              </a:pPr>
              <a:r>
                <a:rPr lang="ar-OM" sz="1400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محمية جبل قهوان، </a:t>
              </a:r>
              <a:r>
                <a:rPr lang="ar-OM" sz="1400" b="1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الموائل / الانواع</a:t>
              </a:r>
              <a:endParaRPr lang="ar-OM" sz="1400" b="1" dirty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323985" y="2882046"/>
              <a:ext cx="2992096" cy="3323987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ysDash"/>
            </a:ln>
          </p:spPr>
          <p:txBody>
            <a:bodyPr wrap="square" rtlCol="1">
              <a:spAutoFit/>
            </a:bodyPr>
            <a:lstStyle/>
            <a:p>
              <a:pPr marL="96838" indent="-96838" algn="just" rtl="1">
                <a:lnSpc>
                  <a:spcPct val="250000"/>
                </a:lnSpc>
                <a:buFont typeface="Arial" panose="020B0604020202020204" pitchFamily="34" charset="0"/>
                <a:buChar char="•"/>
              </a:pPr>
              <a:r>
                <a:rPr lang="ar-OM" sz="1400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محمية الأخوار التسعة، </a:t>
              </a:r>
              <a:r>
                <a:rPr lang="ar-OM" sz="1400" b="1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- </a:t>
              </a:r>
            </a:p>
            <a:p>
              <a:pPr marL="96838" indent="-96838" algn="just" rtl="1">
                <a:lnSpc>
                  <a:spcPct val="250000"/>
                </a:lnSpc>
                <a:buFont typeface="Arial" panose="020B0604020202020204" pitchFamily="34" charset="0"/>
                <a:buChar char="•"/>
              </a:pPr>
              <a:r>
                <a:rPr lang="ar-OM" sz="1400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محمية القرم الطبيعية، </a:t>
              </a:r>
              <a:r>
                <a:rPr lang="ar-OM" sz="1400" b="1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-</a:t>
              </a:r>
            </a:p>
            <a:p>
              <a:pPr marL="96838" indent="-96838" algn="r" rtl="1">
                <a:lnSpc>
                  <a:spcPct val="250000"/>
                </a:lnSpc>
                <a:buFont typeface="Arial" panose="020B0604020202020204" pitchFamily="34" charset="0"/>
                <a:buChar char="•"/>
              </a:pPr>
              <a:r>
                <a:rPr lang="ar-OM" sz="1400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محمية الأراضي الرطبة بمحافظة الوسطى</a:t>
              </a:r>
              <a:r>
                <a:rPr lang="ar-OM" sz="1400" b="1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، -</a:t>
              </a:r>
            </a:p>
            <a:p>
              <a:pPr marL="96838" indent="-96838" algn="just" rtl="1">
                <a:lnSpc>
                  <a:spcPct val="250000"/>
                </a:lnSpc>
                <a:buFont typeface="Arial" panose="020B0604020202020204" pitchFamily="34" charset="0"/>
                <a:buChar char="•"/>
              </a:pPr>
              <a:r>
                <a:rPr lang="ar-OM" sz="1400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محمية جزر الديمانيات،</a:t>
              </a:r>
              <a:r>
                <a:rPr lang="ar-OM" sz="1400" b="1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 الموائل / الانواع</a:t>
              </a:r>
            </a:p>
            <a:p>
              <a:pPr marL="96838" indent="-96838" algn="just" rtl="1">
                <a:lnSpc>
                  <a:spcPct val="250000"/>
                </a:lnSpc>
                <a:buFont typeface="Arial" panose="020B0604020202020204" pitchFamily="34" charset="0"/>
                <a:buChar char="•"/>
              </a:pPr>
              <a:r>
                <a:rPr lang="ar-OM" sz="1400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محمية السلاحف</a:t>
              </a:r>
              <a:r>
                <a:rPr lang="ar-OM" sz="1400" b="1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، الموائل / الانواع</a:t>
              </a:r>
              <a:endParaRPr lang="ar-OM" sz="1400" dirty="0" smtClean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827568" y="2852732"/>
              <a:ext cx="3256885" cy="3539430"/>
            </a:xfrm>
            <a:prstGeom prst="rect">
              <a:avLst/>
            </a:prstGeom>
            <a:noFill/>
            <a:ln>
              <a:solidFill>
                <a:schemeClr val="accent3">
                  <a:lumMod val="50000"/>
                </a:schemeClr>
              </a:solidFill>
              <a:prstDash val="sysDash"/>
            </a:ln>
          </p:spPr>
          <p:txBody>
            <a:bodyPr wrap="square" rtlCol="1">
              <a:spAutoFit/>
            </a:bodyPr>
            <a:lstStyle/>
            <a:p>
              <a:pPr marL="96838" indent="-96838" algn="just" rtl="1">
                <a:lnSpc>
                  <a:spcPct val="200000"/>
                </a:lnSpc>
                <a:buFont typeface="Arial" panose="020B0604020202020204" pitchFamily="34" charset="0"/>
                <a:buChar char="•"/>
              </a:pPr>
              <a:r>
                <a:rPr lang="ar-OM" sz="1400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حديقة السليل الطبيعية،</a:t>
              </a:r>
              <a:r>
                <a:rPr lang="ar-OM" sz="1400" b="1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منتزه (حديقة وطنية)</a:t>
              </a:r>
            </a:p>
            <a:p>
              <a:pPr marL="96838" indent="-96838" algn="just" rtl="1">
                <a:lnSpc>
                  <a:spcPct val="200000"/>
                </a:lnSpc>
                <a:buFont typeface="Arial" panose="020B0604020202020204" pitchFamily="34" charset="0"/>
                <a:buChar char="•"/>
              </a:pPr>
              <a:r>
                <a:rPr lang="ar-OM" sz="1400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محميةالرستاق للحياة البرية،</a:t>
              </a:r>
              <a:r>
                <a:rPr lang="ar-OM" sz="1400" b="1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منطقة محمية بموارد طبيعية مستدامة</a:t>
              </a:r>
            </a:p>
            <a:p>
              <a:pPr marL="96838" indent="-96838" algn="just" rtl="1">
                <a:lnSpc>
                  <a:spcPct val="200000"/>
                </a:lnSpc>
                <a:buFont typeface="Arial" panose="020B0604020202020204" pitchFamily="34" charset="0"/>
                <a:buChar char="•"/>
              </a:pPr>
              <a:r>
                <a:rPr lang="ar-OM" sz="1400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محمية الحجر الغربي لأضواء النجوم،منطقة محمية بموارد طبيعية مستدامة</a:t>
              </a:r>
            </a:p>
            <a:p>
              <a:pPr marL="96838" indent="-96838" algn="just" rtl="1">
                <a:lnSpc>
                  <a:spcPct val="200000"/>
                </a:lnSpc>
                <a:buFont typeface="Arial" panose="020B0604020202020204" pitchFamily="34" charset="0"/>
                <a:buChar char="•"/>
              </a:pPr>
              <a:r>
                <a:rPr lang="ar-OM" sz="1400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محمية الكائنات الحية والفطرية بمحافظة الوسطى، </a:t>
              </a:r>
              <a:r>
                <a:rPr lang="ar-OM" sz="1400" b="1" dirty="0" smtClean="0">
                  <a:solidFill>
                    <a:schemeClr val="tx2">
                      <a:lumMod val="50000"/>
                    </a:schemeClr>
                  </a:solidFill>
                  <a:latin typeface="Bahij Fedra Arabic" panose="02040503050201020203" pitchFamily="18" charset="-78"/>
                  <a:cs typeface="Bahij Fedra Arabic" panose="02040503050201020203" pitchFamily="18" charset="-78"/>
                </a:rPr>
                <a:t>الموائل/ الانواع</a:t>
              </a:r>
              <a:endParaRPr lang="ar-OM" sz="1400" b="1" dirty="0">
                <a:solidFill>
                  <a:schemeClr val="tx2">
                    <a:lumMod val="50000"/>
                  </a:schemeClr>
                </a:solidFill>
                <a:latin typeface="Bahij Fedra Arabic" panose="02040503050201020203" pitchFamily="18" charset="-78"/>
                <a:cs typeface="Bahij Fedra Arabic" panose="02040503050201020203" pitchFamily="18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523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800799"/>
              </p:ext>
            </p:extLst>
          </p:nvPr>
        </p:nvGraphicFramePr>
        <p:xfrm>
          <a:off x="136481" y="101595"/>
          <a:ext cx="11779748" cy="6633042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2457860">
                  <a:extLst>
                    <a:ext uri="{9D8B030D-6E8A-4147-A177-3AD203B41FA5}">
                      <a16:colId xmlns:a16="http://schemas.microsoft.com/office/drawing/2014/main" xmlns="" val="3063985591"/>
                    </a:ext>
                  </a:extLst>
                </a:gridCol>
                <a:gridCol w="1761032">
                  <a:extLst>
                    <a:ext uri="{9D8B030D-6E8A-4147-A177-3AD203B41FA5}">
                      <a16:colId xmlns:a16="http://schemas.microsoft.com/office/drawing/2014/main" xmlns="" val="3136452255"/>
                    </a:ext>
                  </a:extLst>
                </a:gridCol>
                <a:gridCol w="805218">
                  <a:extLst>
                    <a:ext uri="{9D8B030D-6E8A-4147-A177-3AD203B41FA5}">
                      <a16:colId xmlns:a16="http://schemas.microsoft.com/office/drawing/2014/main" xmlns="" val="167451303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3895454"/>
                    </a:ext>
                  </a:extLst>
                </a:gridCol>
                <a:gridCol w="818865">
                  <a:extLst>
                    <a:ext uri="{9D8B030D-6E8A-4147-A177-3AD203B41FA5}">
                      <a16:colId xmlns:a16="http://schemas.microsoft.com/office/drawing/2014/main" xmlns="" val="2663552111"/>
                    </a:ext>
                  </a:extLst>
                </a:gridCol>
                <a:gridCol w="968991">
                  <a:extLst>
                    <a:ext uri="{9D8B030D-6E8A-4147-A177-3AD203B41FA5}">
                      <a16:colId xmlns:a16="http://schemas.microsoft.com/office/drawing/2014/main" xmlns="" val="252983839"/>
                    </a:ext>
                  </a:extLst>
                </a:gridCol>
                <a:gridCol w="764275">
                  <a:extLst>
                    <a:ext uri="{9D8B030D-6E8A-4147-A177-3AD203B41FA5}">
                      <a16:colId xmlns:a16="http://schemas.microsoft.com/office/drawing/2014/main" xmlns="" val="3627361710"/>
                    </a:ext>
                  </a:extLst>
                </a:gridCol>
                <a:gridCol w="859809">
                  <a:extLst>
                    <a:ext uri="{9D8B030D-6E8A-4147-A177-3AD203B41FA5}">
                      <a16:colId xmlns:a16="http://schemas.microsoft.com/office/drawing/2014/main" xmlns="" val="318009981"/>
                    </a:ext>
                  </a:extLst>
                </a:gridCol>
                <a:gridCol w="777922">
                  <a:extLst>
                    <a:ext uri="{9D8B030D-6E8A-4147-A177-3AD203B41FA5}">
                      <a16:colId xmlns:a16="http://schemas.microsoft.com/office/drawing/2014/main" xmlns="" val="2912009189"/>
                    </a:ext>
                  </a:extLst>
                </a:gridCol>
                <a:gridCol w="1009935">
                  <a:extLst>
                    <a:ext uri="{9D8B030D-6E8A-4147-A177-3AD203B41FA5}">
                      <a16:colId xmlns:a16="http://schemas.microsoft.com/office/drawing/2014/main" xmlns="" val="4091863897"/>
                    </a:ext>
                  </a:extLst>
                </a:gridCol>
                <a:gridCol w="641441">
                  <a:extLst>
                    <a:ext uri="{9D8B030D-6E8A-4147-A177-3AD203B41FA5}">
                      <a16:colId xmlns:a16="http://schemas.microsoft.com/office/drawing/2014/main" xmlns="" val="1079077234"/>
                    </a:ext>
                  </a:extLst>
                </a:gridCol>
              </a:tblGrid>
              <a:tr h="237781"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ar-OM" sz="1400" b="1" u="none" strike="noStrike" dirty="0">
                          <a:solidFill>
                            <a:schemeClr val="tx1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اسم المحمية</a:t>
                      </a:r>
                      <a:endParaRPr lang="ar-OM" sz="1400" b="1" i="0" u="none" strike="noStrike" dirty="0">
                        <a:solidFill>
                          <a:schemeClr val="tx1"/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17204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ar-OM" sz="1400" b="1" u="none" strike="noStrike" dirty="0">
                          <a:solidFill>
                            <a:schemeClr val="tx1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تصنيف </a:t>
                      </a:r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IUCN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17204B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 rtl="1" fontAlgn="ctr"/>
                      <a:r>
                        <a:rPr lang="ar-OM" sz="1400" b="1" u="none" strike="noStrike" dirty="0">
                          <a:solidFill>
                            <a:schemeClr val="tx1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نوع النظام البيئي في المحميات الطبيعية</a:t>
                      </a:r>
                      <a:endParaRPr lang="ar-OM" sz="1400" b="1" i="0" u="none" strike="noStrike" dirty="0">
                        <a:solidFill>
                          <a:schemeClr val="tx1"/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17204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22930830"/>
                  </a:ext>
                </a:extLst>
              </a:tr>
              <a:tr h="237781">
                <a:tc vMerge="1"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OM" sz="1400" b="1" u="none" strike="noStrike" dirty="0">
                          <a:solidFill>
                            <a:schemeClr val="tx1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غابات</a:t>
                      </a:r>
                      <a:endParaRPr lang="ar-OM" sz="1400" b="1" i="0" u="none" strike="noStrike" dirty="0">
                        <a:solidFill>
                          <a:schemeClr val="tx1"/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17204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OM" sz="1400" b="1" u="none" strike="noStrike" dirty="0">
                          <a:solidFill>
                            <a:schemeClr val="tx1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مزروعة</a:t>
                      </a:r>
                      <a:endParaRPr lang="ar-OM" sz="1400" b="1" i="0" u="none" strike="noStrike" dirty="0">
                        <a:solidFill>
                          <a:schemeClr val="tx1"/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17204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OM" sz="1400" b="1" u="none" strike="noStrike" dirty="0">
                          <a:solidFill>
                            <a:schemeClr val="tx1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أرض جافة</a:t>
                      </a:r>
                      <a:endParaRPr lang="ar-OM" sz="1400" b="1" i="0" u="none" strike="noStrike" dirty="0">
                        <a:solidFill>
                          <a:schemeClr val="tx1"/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17204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OM" sz="1400" b="1" u="none" strike="noStrike" dirty="0">
                          <a:solidFill>
                            <a:schemeClr val="tx1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ساحلي</a:t>
                      </a:r>
                      <a:endParaRPr lang="ar-OM" sz="1400" b="1" i="0" u="none" strike="noStrike" dirty="0">
                        <a:solidFill>
                          <a:schemeClr val="tx1"/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17204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OM" sz="1400" b="1" u="none" strike="noStrike" dirty="0">
                          <a:solidFill>
                            <a:schemeClr val="tx1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بحري</a:t>
                      </a:r>
                      <a:endParaRPr lang="ar-OM" sz="1400" b="1" i="0" u="none" strike="noStrike" dirty="0">
                        <a:solidFill>
                          <a:schemeClr val="tx1"/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17204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OM" sz="1400" b="1" u="none" strike="noStrike" dirty="0">
                          <a:solidFill>
                            <a:schemeClr val="tx1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حضري</a:t>
                      </a:r>
                      <a:endParaRPr lang="ar-OM" sz="1400" b="1" i="0" u="none" strike="noStrike" dirty="0">
                        <a:solidFill>
                          <a:schemeClr val="tx1"/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17204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OM" sz="1400" b="1" u="none" strike="noStrike" dirty="0">
                          <a:solidFill>
                            <a:schemeClr val="tx1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جزيرة </a:t>
                      </a:r>
                      <a:endParaRPr lang="ar-OM" sz="1400" b="1" i="0" u="none" strike="noStrike" dirty="0">
                        <a:solidFill>
                          <a:schemeClr val="tx1"/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17204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OM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أراض رطبة</a:t>
                      </a:r>
                      <a:endParaRPr lang="ar-OM" sz="1400" b="1" i="0" u="none" strike="noStrike" dirty="0">
                        <a:solidFill>
                          <a:schemeClr val="tx1"/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17204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OM" sz="1400" b="1" u="none" strike="noStrike" dirty="0">
                          <a:solidFill>
                            <a:schemeClr val="tx1"/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جبلي</a:t>
                      </a:r>
                      <a:endParaRPr lang="ar-OM" sz="1400" b="1" i="0" u="none" strike="noStrike" dirty="0">
                        <a:solidFill>
                          <a:schemeClr val="tx1"/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1720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62179183"/>
                  </a:ext>
                </a:extLst>
              </a:tr>
              <a:tr h="470352"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محمية القرم الطبيعية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منطقة محمية بموارد طبيعية مستدامة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94726424"/>
                  </a:ext>
                </a:extLst>
              </a:tr>
              <a:tr h="470352"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محمية الاراضي الرطبة بمحافظة الوسطى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-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69141567"/>
                  </a:ext>
                </a:extLst>
              </a:tr>
              <a:tr h="237781"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حديقة السليل الطبيعية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منتزه(حديقة وطنية)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33415803"/>
                  </a:ext>
                </a:extLst>
              </a:tr>
              <a:tr h="237781"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محمية السلاحف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الموائل/ الانواع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98476305"/>
                  </a:ext>
                </a:extLst>
              </a:tr>
              <a:tr h="470352"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محمية الكائنات الحية والفطرية بمحافظة الوسطى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الموائل/ الانواع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41261318"/>
                  </a:ext>
                </a:extLst>
              </a:tr>
              <a:tr h="237781"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محمية جبل سمحان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الموائل/ الانواع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26403316"/>
                  </a:ext>
                </a:extLst>
              </a:tr>
              <a:tr h="237781"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محمية خور البليد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14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-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90831510"/>
                  </a:ext>
                </a:extLst>
              </a:tr>
              <a:tr h="237781"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محمية خور المغسيل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-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08747298"/>
                  </a:ext>
                </a:extLst>
              </a:tr>
              <a:tr h="244215"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محمية خور القرم الصغير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-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01199350"/>
                  </a:ext>
                </a:extLst>
              </a:tr>
              <a:tr h="237781"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محمية خور القرم الكبير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-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55388122"/>
                  </a:ext>
                </a:extLst>
              </a:tr>
              <a:tr h="237781"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محمية خور عوقد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-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45512289"/>
                  </a:ext>
                </a:extLst>
              </a:tr>
              <a:tr h="237781"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محمية خور روري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-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10104122"/>
                  </a:ext>
                </a:extLst>
              </a:tr>
              <a:tr h="237781"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محمية خور صولي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-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1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66786200"/>
                  </a:ext>
                </a:extLst>
              </a:tr>
              <a:tr h="237781"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محمية خور طاقة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-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01559653"/>
                  </a:ext>
                </a:extLst>
              </a:tr>
              <a:tr h="237781"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محمية خور الدهاريز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-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87747314"/>
                  </a:ext>
                </a:extLst>
              </a:tr>
              <a:tr h="470352"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محمية الجبل الاخضر للمناظر الطبيعية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المناظر الطبيعية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42867540"/>
                  </a:ext>
                </a:extLst>
              </a:tr>
              <a:tr h="237781"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محمية جبل قهوان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الموائل/ الانواع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65628866"/>
                  </a:ext>
                </a:extLst>
              </a:tr>
              <a:tr h="237781"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محميةجزر الديمانيات الطبيعية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الموائل/ الانواع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01431097"/>
                  </a:ext>
                </a:extLst>
              </a:tr>
              <a:tr h="470352"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محمية الرستاق للحياة البرية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منطقة محمية بموارد طبيعية مستدامة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76709245"/>
                  </a:ext>
                </a:extLst>
              </a:tr>
              <a:tr h="470352"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محمية الحجر الغربي لاضواء النجوم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منطقة محمية بموارد طبيعية مستدامة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 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OM" sz="14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OM" sz="14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Bahij Fedra Arabic" panose="02040503050201020203" pitchFamily="18" charset="-78"/>
                          <a:cs typeface="Bahij Fedra Arabic" panose="02040503050201020203" pitchFamily="18" charset="-78"/>
                        </a:rPr>
                        <a:t>√</a:t>
                      </a:r>
                      <a:endParaRPr lang="ar-OM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Bahij Fedra Arabic" panose="02040503050201020203" pitchFamily="18" charset="-78"/>
                        <a:cs typeface="Bahij Fedra Arabic" panose="02040503050201020203" pitchFamily="18" charset="-78"/>
                      </a:endParaRPr>
                    </a:p>
                  </a:txBody>
                  <a:tcPr marL="4779" marR="4779" marT="4779" marB="0"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381820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89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751892"/>
            <a:ext cx="6096000" cy="13542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OM" sz="2800" dirty="0">
                <a:latin typeface="BahijFedraArabic"/>
              </a:rPr>
              <a:t>الطيور</a:t>
            </a:r>
          </a:p>
          <a:p>
            <a:r>
              <a:rPr lang="ar-OM" dirty="0">
                <a:latin typeface="BahijFedraArabic"/>
              </a:rPr>
              <a:t>١٥٦ نوع</a:t>
            </a:r>
          </a:p>
          <a:p>
            <a:r>
              <a:rPr lang="ar-OM" dirty="0">
                <a:latin typeface="BahijFedraArabic"/>
              </a:rPr>
              <a:t>٨ اقل تهديد</a:t>
            </a:r>
          </a:p>
          <a:p>
            <a:r>
              <a:rPr lang="ar-OM" dirty="0">
                <a:latin typeface="BahijFedraArabic"/>
              </a:rPr>
              <a:t>٢ غﻴﺮ </a:t>
            </a:r>
            <a:r>
              <a:rPr lang="ar-OM" dirty="0" smtClean="0">
                <a:latin typeface="BahijFedraArabic"/>
              </a:rPr>
              <a:t>مصنفةفقلقلقلقلقلفالبا</a:t>
            </a:r>
            <a:endParaRPr lang="ar-OM" dirty="0"/>
          </a:p>
        </p:txBody>
      </p:sp>
      <p:sp>
        <p:nvSpPr>
          <p:cNvPr id="3" name="Rectangle 2"/>
          <p:cNvSpPr/>
          <p:nvPr/>
        </p:nvSpPr>
        <p:spPr>
          <a:xfrm>
            <a:off x="3048000" y="2751892"/>
            <a:ext cx="60960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OM" sz="2800" dirty="0">
                <a:latin typeface="BahijFedraArabic"/>
              </a:rPr>
              <a:t>الطيور</a:t>
            </a:r>
          </a:p>
          <a:p>
            <a:r>
              <a:rPr lang="ar-OM" dirty="0">
                <a:latin typeface="BahijFedraArabic"/>
              </a:rPr>
              <a:t>١٥٦ </a:t>
            </a:r>
            <a:r>
              <a:rPr lang="ar-OM" dirty="0" smtClean="0">
                <a:latin typeface="BahijFedraArabic"/>
              </a:rPr>
              <a:t>نوع</a:t>
            </a:r>
            <a:endParaRPr lang="ar-OM" dirty="0">
              <a:latin typeface="BahijFedraArabic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597" y="0"/>
            <a:ext cx="977080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65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0755" y="0"/>
            <a:ext cx="975049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58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090" y="0"/>
            <a:ext cx="979982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28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449" y="0"/>
            <a:ext cx="96251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41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445" y="0"/>
            <a:ext cx="980111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23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Custom 4">
      <a:dk1>
        <a:srgbClr val="1A8D8C"/>
      </a:dk1>
      <a:lt1>
        <a:sysClr val="window" lastClr="FFFFFF"/>
      </a:lt1>
      <a:dk2>
        <a:srgbClr val="1A8D8C"/>
      </a:dk2>
      <a:lt2>
        <a:srgbClr val="636363"/>
      </a:lt2>
      <a:accent1>
        <a:srgbClr val="54C3BD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12839</TotalTime>
  <Words>556</Words>
  <Application>Microsoft Office PowerPoint</Application>
  <PresentationFormat>Widescreen</PresentationFormat>
  <Paragraphs>344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Bahij Fedra Arabic</vt:lpstr>
      <vt:lpstr>BahijFedraArabic</vt:lpstr>
      <vt:lpstr>Calibri</vt:lpstr>
      <vt:lpstr>Century Gothic</vt:lpstr>
      <vt:lpstr>Tahoma</vt:lpstr>
      <vt:lpstr>Wingdings 2</vt:lpstr>
      <vt:lpstr>Quotable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المؤشرات البيئية Environmental Indicators</dc:title>
  <dc:creator>oman</dc:creator>
  <cp:lastModifiedBy>Nabil Sulaiman Al-Hatmi</cp:lastModifiedBy>
  <cp:revision>237</cp:revision>
  <dcterms:created xsi:type="dcterms:W3CDTF">2019-10-14T06:23:08Z</dcterms:created>
  <dcterms:modified xsi:type="dcterms:W3CDTF">2019-11-14T08:43:03Z</dcterms:modified>
</cp:coreProperties>
</file>