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303" r:id="rId2"/>
    <p:sldId id="304" r:id="rId3"/>
    <p:sldId id="300" r:id="rId4"/>
    <p:sldId id="30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204B"/>
    <a:srgbClr val="1A8D8C"/>
    <a:srgbClr val="7A7069"/>
    <a:srgbClr val="54C3BD"/>
    <a:srgbClr val="CC0000"/>
    <a:srgbClr val="D9BE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bg2">
            <a:lumMod val="75000"/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533233791481082E-2"/>
          <c:y val="6.5461691642010864E-2"/>
          <c:w val="0.89839406224456686"/>
          <c:h val="0.531782559816639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marine!$B$81:$C$81</c:f>
              <c:strCache>
                <c:ptCount val="1"/>
                <c:pt idx="0">
                  <c:v>2011 2014</c:v>
                </c:pt>
              </c:strCache>
            </c:strRef>
          </c:tx>
          <c:spPr>
            <a:solidFill>
              <a:schemeClr val="accent1">
                <a:alpha val="88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1">
                  <a:lumMod val="50000"/>
                </a:schemeClr>
              </a:contourClr>
            </a:sp3d>
          </c:spPr>
          <c:invertIfNegative val="0"/>
          <c:dLbls>
            <c:spPr>
              <a:solidFill>
                <a:srgbClr val="5B9BD5">
                  <a:alpha val="30000"/>
                </a:srgbClr>
              </a:solidFill>
              <a:ln>
                <a:solidFill>
                  <a:sysClr val="window" lastClr="FFFFFF">
                    <a:alpha val="50000"/>
                  </a:sys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Bahij Fedra Arabic" panose="02040503050201020203" pitchFamily="18" charset="-78"/>
                    <a:ea typeface="+mn-ea"/>
                    <a:cs typeface="Bahij Fedra Arabic" panose="02040503050201020203" pitchFamily="18" charset="-78"/>
                  </a:defRPr>
                </a:pPr>
                <a:endParaRPr lang="ar-OM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marine!$A$82:$A$87</c:f>
              <c:strCache>
                <c:ptCount val="6"/>
                <c:pt idx="0">
                  <c:v>تركيز اجمالي هيدروكربون البترول</c:v>
                </c:pt>
                <c:pt idx="1">
                  <c:v>تركيز مركبات الهيدروكربون العطري متعدد الحلقات</c:v>
                </c:pt>
                <c:pt idx="2">
                  <c:v>تركيز الكربون العضوي الكلي</c:v>
                </c:pt>
                <c:pt idx="3">
                  <c:v>تركيز مركبات سداسية الكلور</c:v>
                </c:pt>
                <c:pt idx="4">
                  <c:v>تركيز ثنائي كلوروثنائي فينيل ثلاثي كلورو الإيثان</c:v>
                </c:pt>
                <c:pt idx="5">
                  <c:v>تركيز مركبات ثنائية الفينيل المتعدد الكلور</c:v>
                </c:pt>
              </c:strCache>
            </c:strRef>
          </c:cat>
          <c:val>
            <c:numRef>
              <c:f>marine!$B$82:$B$87</c:f>
              <c:numCache>
                <c:formatCode>General</c:formatCode>
                <c:ptCount val="6"/>
                <c:pt idx="0">
                  <c:v>3.92</c:v>
                </c:pt>
                <c:pt idx="1">
                  <c:v>47.84</c:v>
                </c:pt>
                <c:pt idx="2">
                  <c:v>0.192</c:v>
                </c:pt>
                <c:pt idx="3">
                  <c:v>22.54</c:v>
                </c:pt>
                <c:pt idx="4">
                  <c:v>39.28</c:v>
                </c:pt>
                <c:pt idx="5">
                  <c:v>570.4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4C-4E87-B8BF-D97CE3E4FADC}"/>
            </c:ext>
          </c:extLst>
        </c:ser>
        <c:ser>
          <c:idx val="1"/>
          <c:order val="1"/>
          <c:tx>
            <c:strRef>
              <c:f>marine!$B$81:$C$81</c:f>
              <c:strCache>
                <c:ptCount val="1"/>
                <c:pt idx="0">
                  <c:v>2011 2014</c:v>
                </c:pt>
              </c:strCache>
            </c:strRef>
          </c:tx>
          <c:spPr>
            <a:solidFill>
              <a:schemeClr val="accent2">
                <a:alpha val="88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2">
                  <a:lumMod val="50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1.5126958400864358E-2"/>
                  <c:y val="-7.872511969643073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A4C-4E87-B8BF-D97CE3E4F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126958400864358E-2"/>
                  <c:y val="-7.872511969643073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A4C-4E87-B8BF-D97CE3E4F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96596434359805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A4C-4E87-B8BF-D97CE3E4F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728795245813074E-2"/>
                  <c:y val="7.872511969643073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A4C-4E87-B8BF-D97CE3E4F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2965964343598054E-2"/>
                  <c:y val="8.58829408753432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A4C-4E87-B8BF-D97CE3E4F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457590491626148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A4C-4E87-B8BF-D97CE3E4F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rgbClr val="ED7D31">
                  <a:alpha val="30000"/>
                </a:srgbClr>
              </a:solidFill>
              <a:ln>
                <a:solidFill>
                  <a:sysClr val="window" lastClr="FFFFFF">
                    <a:alpha val="50000"/>
                  </a:sys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Bahij Fedra Arabic" panose="02040503050201020203" pitchFamily="18" charset="-78"/>
                    <a:ea typeface="+mn-ea"/>
                    <a:cs typeface="Bahij Fedra Arabic" panose="02040503050201020203" pitchFamily="18" charset="-78"/>
                  </a:defRPr>
                </a:pPr>
                <a:endParaRPr lang="ar-OM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marine!$A$82:$A$87</c:f>
              <c:strCache>
                <c:ptCount val="6"/>
                <c:pt idx="0">
                  <c:v>تركيز اجمالي هيدروكربون البترول</c:v>
                </c:pt>
                <c:pt idx="1">
                  <c:v>تركيز مركبات الهيدروكربون العطري متعدد الحلقات</c:v>
                </c:pt>
                <c:pt idx="2">
                  <c:v>تركيز الكربون العضوي الكلي</c:v>
                </c:pt>
                <c:pt idx="3">
                  <c:v>تركيز مركبات سداسية الكلور</c:v>
                </c:pt>
                <c:pt idx="4">
                  <c:v>تركيز ثنائي كلوروثنائي فينيل ثلاثي كلورو الإيثان</c:v>
                </c:pt>
                <c:pt idx="5">
                  <c:v>تركيز مركبات ثنائية الفينيل المتعدد الكلور</c:v>
                </c:pt>
              </c:strCache>
            </c:strRef>
          </c:cat>
          <c:val>
            <c:numRef>
              <c:f>marine!$C$82:$C$87</c:f>
              <c:numCache>
                <c:formatCode>General</c:formatCode>
                <c:ptCount val="6"/>
                <c:pt idx="0">
                  <c:v>6.4333</c:v>
                </c:pt>
                <c:pt idx="1">
                  <c:v>46.033000000000001</c:v>
                </c:pt>
                <c:pt idx="2">
                  <c:v>0.17</c:v>
                </c:pt>
                <c:pt idx="3">
                  <c:v>44</c:v>
                </c:pt>
                <c:pt idx="4">
                  <c:v>107.33</c:v>
                </c:pt>
                <c:pt idx="5">
                  <c:v>265.66669999999999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A4C-4E87-B8BF-D97CE3E4FAD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4"/>
        <c:gapDepth val="53"/>
        <c:shape val="box"/>
        <c:axId val="-1662599696"/>
        <c:axId val="-1662598608"/>
        <c:axId val="0"/>
      </c:bar3DChart>
      <c:catAx>
        <c:axId val="-1662599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Bahij Fedra Arabic" panose="02040503050201020203" pitchFamily="18" charset="-78"/>
                <a:ea typeface="+mn-ea"/>
                <a:cs typeface="Bahij Fedra Arabic" panose="02040503050201020203" pitchFamily="18" charset="-78"/>
              </a:defRPr>
            </a:pPr>
            <a:endParaRPr lang="ar-OM"/>
          </a:p>
        </c:txPr>
        <c:crossAx val="-1662598608"/>
        <c:crosses val="autoZero"/>
        <c:auto val="1"/>
        <c:lblAlgn val="ctr"/>
        <c:lblOffset val="100"/>
        <c:noMultiLvlLbl val="0"/>
      </c:catAx>
      <c:valAx>
        <c:axId val="-1662598608"/>
        <c:scaling>
          <c:orientation val="minMax"/>
        </c:scaling>
        <c:delete val="0"/>
        <c:axPos val="l"/>
        <c:majorGridlines>
          <c:spPr>
            <a:ln w="9525">
              <a:solidFill>
                <a:schemeClr val="lt1">
                  <a:lumMod val="50000"/>
                </a:schemeClr>
              </a:solidFill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Bahij Fedra Arabic" panose="02040503050201020203" pitchFamily="18" charset="-78"/>
                <a:ea typeface="+mn-ea"/>
                <a:cs typeface="Bahij Fedra Arabic" panose="02040503050201020203" pitchFamily="18" charset="-78"/>
              </a:defRPr>
            </a:pPr>
            <a:endParaRPr lang="ar-OM"/>
          </a:p>
        </c:txPr>
        <c:crossAx val="-1662599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8575" cap="flat" cmpd="sng" algn="ctr">
      <a:solidFill>
        <a:srgbClr val="7A7069"/>
      </a:solidFill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Bahij Fedra Arabic" panose="02040503050201020203" pitchFamily="18" charset="-78"/>
          <a:cs typeface="Bahij Fedra Arabic" panose="02040503050201020203" pitchFamily="18" charset="-78"/>
        </a:defRPr>
      </a:pPr>
      <a:endParaRPr lang="ar-OM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all" baseline="0">
                <a:solidFill>
                  <a:sysClr val="windowText" lastClr="000000"/>
                </a:solidFill>
                <a:latin typeface="Bahij Fedra Arabic" panose="02040503050201020203" pitchFamily="18" charset="-78"/>
                <a:ea typeface="+mn-ea"/>
                <a:cs typeface="Bahij Fedra Arabic" panose="02040503050201020203" pitchFamily="18" charset="-78"/>
              </a:defRPr>
            </a:pPr>
            <a:r>
              <a:rPr lang="ar-OM" sz="2000"/>
              <a:t>تركيز الملوثات في الكائنات البحرية</a:t>
            </a:r>
            <a:endParaRPr lang="en-US" sz="20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all" baseline="0">
              <a:solidFill>
                <a:sysClr val="windowText" lastClr="000000"/>
              </a:solidFill>
              <a:latin typeface="Bahij Fedra Arabic" panose="02040503050201020203" pitchFamily="18" charset="-78"/>
              <a:ea typeface="+mn-ea"/>
              <a:cs typeface="Bahij Fedra Arabic" panose="02040503050201020203" pitchFamily="18" charset="-78"/>
            </a:defRPr>
          </a:pPr>
          <a:endParaRPr lang="ar-OM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bg2">
            <a:lumMod val="75000"/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2436347035546576E-2"/>
          <c:y val="0.14988444152814231"/>
          <c:w val="0.91433852953214922"/>
          <c:h val="0.2633213035870516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marine!$B$90:$C$90</c:f>
              <c:strCache>
                <c:ptCount val="1"/>
                <c:pt idx="0">
                  <c:v>2011 2014</c:v>
                </c:pt>
              </c:strCache>
            </c:strRef>
          </c:tx>
          <c:spPr>
            <a:solidFill>
              <a:schemeClr val="accent1">
                <a:alpha val="88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1">
                  <a:lumMod val="50000"/>
                </a:schemeClr>
              </a:contourClr>
            </a:sp3d>
          </c:spPr>
          <c:invertIfNegative val="0"/>
          <c:dLbls>
            <c:spPr>
              <a:solidFill>
                <a:schemeClr val="accent1">
                  <a:alpha val="30000"/>
                </a:scheme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Bahij Fedra Arabic" panose="02040503050201020203" pitchFamily="18" charset="-78"/>
                    <a:ea typeface="+mn-ea"/>
                    <a:cs typeface="Bahij Fedra Arabic" panose="02040503050201020203" pitchFamily="18" charset="-78"/>
                  </a:defRPr>
                </a:pPr>
                <a:endParaRPr lang="ar-OM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marine!$A$91:$A$95</c:f>
              <c:strCache>
                <c:ptCount val="5"/>
                <c:pt idx="0">
                  <c:v>تركيز اجمالي هيدروكربون البترول</c:v>
                </c:pt>
                <c:pt idx="1">
                  <c:v>تركيز مركبات الهيدروكربون العطري متعدد الحلقات</c:v>
                </c:pt>
                <c:pt idx="2">
                  <c:v>تركيز مركبات سداسية الكلور</c:v>
                </c:pt>
                <c:pt idx="3">
                  <c:v>تركيز ثنائي كلوروثنائي فينيل ثلاثي كلورو الإيثان</c:v>
                </c:pt>
                <c:pt idx="4">
                  <c:v>تركيز مركبات ثنائية الفينيل المتعدد الكلور</c:v>
                </c:pt>
              </c:strCache>
            </c:strRef>
          </c:cat>
          <c:val>
            <c:numRef>
              <c:f>marine!$B$91:$B$95</c:f>
              <c:numCache>
                <c:formatCode>General</c:formatCode>
                <c:ptCount val="5"/>
                <c:pt idx="0">
                  <c:v>163.19999999999999</c:v>
                </c:pt>
                <c:pt idx="1">
                  <c:v>4.6980000000000004</c:v>
                </c:pt>
                <c:pt idx="2">
                  <c:v>0.23619999999999999</c:v>
                </c:pt>
                <c:pt idx="3">
                  <c:v>1.252</c:v>
                </c:pt>
                <c:pt idx="4">
                  <c:v>8.0559999999999992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D0-4CDD-8A1A-A7413D4AD2A2}"/>
            </c:ext>
          </c:extLst>
        </c:ser>
        <c:ser>
          <c:idx val="1"/>
          <c:order val="1"/>
          <c:spPr>
            <a:solidFill>
              <a:schemeClr val="accent2">
                <a:alpha val="88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2">
                  <a:lumMod val="50000"/>
                </a:schemeClr>
              </a:contourClr>
            </a:sp3d>
          </c:spPr>
          <c:invertIfNegative val="0"/>
          <c:dLbls>
            <c:spPr>
              <a:solidFill>
                <a:schemeClr val="accent2">
                  <a:alpha val="30000"/>
                </a:scheme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Bahij Fedra Arabic" panose="02040503050201020203" pitchFamily="18" charset="-78"/>
                    <a:ea typeface="+mn-ea"/>
                    <a:cs typeface="Bahij Fedra Arabic" panose="02040503050201020203" pitchFamily="18" charset="-78"/>
                  </a:defRPr>
                </a:pPr>
                <a:endParaRPr lang="ar-OM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marine!$A$91:$A$95</c:f>
              <c:strCache>
                <c:ptCount val="5"/>
                <c:pt idx="0">
                  <c:v>تركيز اجمالي هيدروكربون البترول</c:v>
                </c:pt>
                <c:pt idx="1">
                  <c:v>تركيز مركبات الهيدروكربون العطري متعدد الحلقات</c:v>
                </c:pt>
                <c:pt idx="2">
                  <c:v>تركيز مركبات سداسية الكلور</c:v>
                </c:pt>
                <c:pt idx="3">
                  <c:v>تركيز ثنائي كلوروثنائي فينيل ثلاثي كلورو الإيثان</c:v>
                </c:pt>
                <c:pt idx="4">
                  <c:v>تركيز مركبات ثنائية الفينيل المتعدد الكلور</c:v>
                </c:pt>
              </c:strCache>
            </c:strRef>
          </c:cat>
          <c:val>
            <c:numRef>
              <c:f>marine!$C$91:$C$95</c:f>
              <c:numCache>
                <c:formatCode>General</c:formatCode>
                <c:ptCount val="5"/>
                <c:pt idx="0">
                  <c:v>6.24</c:v>
                </c:pt>
                <c:pt idx="1">
                  <c:v>56.6</c:v>
                </c:pt>
                <c:pt idx="2">
                  <c:v>0.44400000000000001</c:v>
                </c:pt>
                <c:pt idx="3">
                  <c:v>6.76</c:v>
                </c:pt>
                <c:pt idx="4">
                  <c:v>6.54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D0-4CDD-8A1A-A7413D4AD2A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4"/>
        <c:gapDepth val="53"/>
        <c:shape val="box"/>
        <c:axId val="-1662602960"/>
        <c:axId val="-1662598064"/>
        <c:axId val="0"/>
      </c:bar3DChart>
      <c:catAx>
        <c:axId val="-166260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Bahij Fedra Arabic" panose="02040503050201020203" pitchFamily="18" charset="-78"/>
                <a:ea typeface="+mn-ea"/>
                <a:cs typeface="Bahij Fedra Arabic" panose="02040503050201020203" pitchFamily="18" charset="-78"/>
              </a:defRPr>
            </a:pPr>
            <a:endParaRPr lang="ar-OM"/>
          </a:p>
        </c:txPr>
        <c:crossAx val="-1662598064"/>
        <c:crosses val="autoZero"/>
        <c:auto val="1"/>
        <c:lblAlgn val="ctr"/>
        <c:lblOffset val="100"/>
        <c:noMultiLvlLbl val="0"/>
      </c:catAx>
      <c:valAx>
        <c:axId val="-16625980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-1662602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ysClr val="window" lastClr="FFFFFF"/>
    </a:solidFill>
    <a:ln w="28575" cap="flat" cmpd="sng" algn="ctr">
      <a:solidFill>
        <a:srgbClr val="7A7069"/>
      </a:solidFill>
      <a:round/>
    </a:ln>
    <a:effectLst/>
  </c:spPr>
  <c:txPr>
    <a:bodyPr/>
    <a:lstStyle/>
    <a:p>
      <a:pPr>
        <a:defRPr sz="1400" b="1">
          <a:solidFill>
            <a:sysClr val="windowText" lastClr="000000"/>
          </a:solidFill>
          <a:latin typeface="Bahij Fedra Arabic" panose="02040503050201020203" pitchFamily="18" charset="-78"/>
          <a:cs typeface="Bahij Fedra Arabic" panose="02040503050201020203" pitchFamily="18" charset="-78"/>
        </a:defRPr>
      </a:pPr>
      <a:endParaRPr lang="ar-OM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1">
  <cs:axisTitle>
    <cs:lnRef idx="0"/>
    <cs:fillRef idx="0"/>
    <cs:effectRef idx="0"/>
    <cs:fontRef idx="minor">
      <a:schemeClr val="lt1">
        <a:lumMod val="75000"/>
      </a:schemeClr>
    </cs:fontRef>
    <cs:defRPr sz="900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6350" cap="flat" cmpd="sng" algn="ctr">
        <a:solidFill>
          <a:schemeClr val="dk1">
            <a:tint val="75000"/>
          </a:schemeClr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</cs:dataLabel>
  <cs:dataLabelCallout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  <a:scene3d>
        <a:camera prst="orthographicFront"/>
        <a:lightRig rig="threePt" dir="t"/>
      </a:scene3d>
      <a:sp3d prstMaterial="flat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dk1">
            <a:lumMod val="75000"/>
            <a:lumOff val="2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bg2">
          <a:lumMod val="75000"/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>
        <a:solidFill>
          <a:schemeClr val="lt1">
            <a:lumMod val="50000"/>
          </a:schemeClr>
        </a:solidFill>
      </a:ln>
    </cs:spPr>
  </cs:gridlineMajor>
  <cs:gridlineMinor>
    <cs:lnRef idx="0"/>
    <cs:fillRef idx="0"/>
    <cs:effectRef idx="0"/>
    <cs:fontRef idx="minor">
      <a:schemeClr val="tx1"/>
    </cs:fontRef>
    <cs:spPr>
      <a:ln w="9525">
        <a:solidFill>
          <a:schemeClr val="lt1">
            <a:lumMod val="40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/>
    </cs:fontRef>
    <cs:defRPr sz="1800" b="0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1">
  <cs:axisTitle>
    <cs:lnRef idx="0"/>
    <cs:fillRef idx="0"/>
    <cs:effectRef idx="0"/>
    <cs:fontRef idx="minor">
      <a:schemeClr val="lt1">
        <a:lumMod val="75000"/>
      </a:schemeClr>
    </cs:fontRef>
    <cs:defRPr sz="900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6350" cap="flat" cmpd="sng" algn="ctr">
        <a:solidFill>
          <a:schemeClr val="dk1">
            <a:tint val="75000"/>
          </a:schemeClr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</cs:dataLabel>
  <cs:dataLabelCallout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  <a:scene3d>
        <a:camera prst="orthographicFront"/>
        <a:lightRig rig="threePt" dir="t"/>
      </a:scene3d>
      <a:sp3d prstMaterial="flat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dk1">
            <a:lumMod val="75000"/>
            <a:lumOff val="2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bg2">
          <a:lumMod val="75000"/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>
        <a:solidFill>
          <a:schemeClr val="lt1">
            <a:lumMod val="50000"/>
          </a:schemeClr>
        </a:solidFill>
      </a:ln>
    </cs:spPr>
  </cs:gridlineMajor>
  <cs:gridlineMinor>
    <cs:lnRef idx="0"/>
    <cs:fillRef idx="0"/>
    <cs:effectRef idx="0"/>
    <cs:fontRef idx="minor">
      <a:schemeClr val="tx1"/>
    </cs:fontRef>
    <cs:spPr>
      <a:ln w="9525">
        <a:solidFill>
          <a:schemeClr val="lt1">
            <a:lumMod val="40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/>
    </cs:fontRef>
    <cs:defRPr sz="1800" b="0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0.22042</cdr:x>
      <cdr:y>0.09501</cdr:y>
    </cdr:from>
    <cdr:to>
      <cdr:x>0.37601</cdr:x>
      <cdr:y>0.40419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5401" y="2809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1"/>
        <a:lstStyle xmlns:a="http://schemas.openxmlformats.org/drawingml/2006/main"/>
        <a:p xmlns:a="http://schemas.openxmlformats.org/drawingml/2006/main">
          <a:pPr algn="r"/>
          <a:endParaRPr lang="ar-OM" sz="1100"/>
        </a:p>
      </cdr:txBody>
    </cdr:sp>
  </cdr:relSizeAnchor>
  <cdr:relSizeAnchor xmlns:cdr="http://schemas.openxmlformats.org/drawingml/2006/chartDrawing">
    <cdr:from>
      <cdr:x>0.20518</cdr:x>
      <cdr:y>0.9107</cdr:y>
    </cdr:from>
    <cdr:to>
      <cdr:x>0.22301</cdr:x>
      <cdr:y>0.94613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1344600" y="3343989"/>
          <a:ext cx="116832" cy="130083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ar-OM"/>
        </a:p>
      </cdr:txBody>
    </cdr:sp>
  </cdr:relSizeAnchor>
  <cdr:relSizeAnchor xmlns:cdr="http://schemas.openxmlformats.org/drawingml/2006/chartDrawing">
    <cdr:from>
      <cdr:x>0.32253</cdr:x>
      <cdr:y>0.14654</cdr:y>
    </cdr:from>
    <cdr:to>
      <cdr:x>0.47812</cdr:x>
      <cdr:y>0.45572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95476" y="4333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1"/>
        <a:lstStyle xmlns:a="http://schemas.openxmlformats.org/drawingml/2006/main"/>
        <a:p xmlns:a="http://schemas.openxmlformats.org/drawingml/2006/main">
          <a:endParaRPr lang="ar-OM" sz="1100"/>
        </a:p>
      </cdr:txBody>
    </cdr:sp>
  </cdr:relSizeAnchor>
  <cdr:relSizeAnchor xmlns:cdr="http://schemas.openxmlformats.org/drawingml/2006/chartDrawing">
    <cdr:from>
      <cdr:x>0.1494</cdr:x>
      <cdr:y>0.90982</cdr:y>
    </cdr:from>
    <cdr:to>
      <cdr:x>0.26285</cdr:x>
      <cdr:y>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431179" y="4162895"/>
          <a:ext cx="1086786" cy="4126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1"/>
        <a:lstStyle xmlns:a="http://schemas.openxmlformats.org/drawingml/2006/main"/>
        <a:p xmlns:a="http://schemas.openxmlformats.org/drawingml/2006/main">
          <a:r>
            <a:rPr lang="ar-OM" sz="1100" b="1" dirty="0">
              <a:latin typeface="Bahij Fedra Arabic" panose="02040503050201020203" pitchFamily="18" charset="-78"/>
              <a:cs typeface="Bahij Fedra Arabic" panose="02040503050201020203" pitchFamily="18" charset="-78"/>
            </a:rPr>
            <a:t>2011</a:t>
          </a:r>
        </a:p>
        <a:p xmlns:a="http://schemas.openxmlformats.org/drawingml/2006/main">
          <a:endParaRPr lang="ar-OM" sz="1100" b="1" dirty="0">
            <a:latin typeface="Bahij Fedra Arabic" panose="02040503050201020203" pitchFamily="18" charset="-78"/>
            <a:cs typeface="Bahij Fedra Arabic" panose="02040503050201020203" pitchFamily="18" charset="-78"/>
          </a:endParaRPr>
        </a:p>
        <a:p xmlns:a="http://schemas.openxmlformats.org/drawingml/2006/main">
          <a:endParaRPr lang="ar-OM" sz="1100" b="1" dirty="0">
            <a:latin typeface="Bahij Fedra Arabic" panose="02040503050201020203" pitchFamily="18" charset="-78"/>
            <a:cs typeface="Bahij Fedra Arabic" panose="02040503050201020203" pitchFamily="18" charset="-78"/>
          </a:endParaRPr>
        </a:p>
        <a:p xmlns:a="http://schemas.openxmlformats.org/drawingml/2006/main">
          <a:endParaRPr lang="ar-OM" sz="1100" b="1" dirty="0">
            <a:latin typeface="Bahij Fedra Arabic" panose="02040503050201020203" pitchFamily="18" charset="-78"/>
            <a:cs typeface="Bahij Fedra Arabic" panose="02040503050201020203" pitchFamily="18" charset="-78"/>
          </a:endParaRPr>
        </a:p>
      </cdr:txBody>
    </cdr:sp>
  </cdr:relSizeAnchor>
  <cdr:relSizeAnchor xmlns:cdr="http://schemas.openxmlformats.org/drawingml/2006/chartDrawing">
    <cdr:from>
      <cdr:x>0.33089</cdr:x>
      <cdr:y>0.9134</cdr:y>
    </cdr:from>
    <cdr:to>
      <cdr:x>0.34872</cdr:x>
      <cdr:y>0.94882</cdr:y>
    </cdr:to>
    <cdr:sp macro="" textlink="">
      <cdr:nvSpPr>
        <cdr:cNvPr id="6" name="Rectangle 5"/>
        <cdr:cNvSpPr/>
      </cdr:nvSpPr>
      <cdr:spPr>
        <a:xfrm xmlns:a="http://schemas.openxmlformats.org/drawingml/2006/main">
          <a:off x="2168386" y="3353889"/>
          <a:ext cx="116831" cy="130083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ar-OM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0.27689</cdr:x>
      <cdr:y>0.90982</cdr:y>
    </cdr:from>
    <cdr:to>
      <cdr:x>0.39035</cdr:x>
      <cdr:y>1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2652453" y="4162895"/>
          <a:ext cx="1086882" cy="4126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ar-OM" sz="1100" b="1" dirty="0">
              <a:latin typeface="Bahij Fedra Arabic" panose="02040503050201020203" pitchFamily="18" charset="-78"/>
              <a:cs typeface="Bahij Fedra Arabic" panose="02040503050201020203" pitchFamily="18" charset="-78"/>
            </a:rPr>
            <a:t>2014</a:t>
          </a:r>
        </a:p>
        <a:p xmlns:a="http://schemas.openxmlformats.org/drawingml/2006/main">
          <a:endParaRPr lang="ar-OM" sz="1100" b="1" dirty="0">
            <a:latin typeface="Bahij Fedra Arabic" panose="02040503050201020203" pitchFamily="18" charset="-78"/>
            <a:cs typeface="Bahij Fedra Arabic" panose="02040503050201020203" pitchFamily="18" charset="-78"/>
          </a:endParaRPr>
        </a:p>
        <a:p xmlns:a="http://schemas.openxmlformats.org/drawingml/2006/main">
          <a:endParaRPr lang="ar-OM" sz="1100" b="1" dirty="0">
            <a:latin typeface="Bahij Fedra Arabic" panose="02040503050201020203" pitchFamily="18" charset="-78"/>
            <a:cs typeface="Bahij Fedra Arabic" panose="02040503050201020203" pitchFamily="18" charset="-78"/>
          </a:endParaRPr>
        </a:p>
        <a:p xmlns:a="http://schemas.openxmlformats.org/drawingml/2006/main">
          <a:endParaRPr lang="ar-OM" sz="1100" b="1" dirty="0">
            <a:latin typeface="Bahij Fedra Arabic" panose="02040503050201020203" pitchFamily="18" charset="-78"/>
            <a:cs typeface="Bahij Fedra Arabic" panose="02040503050201020203" pitchFamily="18" charset="-78"/>
          </a:endParaRPr>
        </a:p>
      </cdr:txBody>
    </cdr:sp>
  </cdr:relSizeAnchor>
  <cdr:relSizeAnchor xmlns:cdr="http://schemas.openxmlformats.org/drawingml/2006/chartDrawing">
    <cdr:from>
      <cdr:x>0.26061</cdr:x>
      <cdr:y>0.02221</cdr:y>
    </cdr:from>
    <cdr:to>
      <cdr:x>0.7364</cdr:x>
      <cdr:y>0.27124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496457" y="101600"/>
          <a:ext cx="4557864" cy="11394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1"/>
        <a:lstStyle xmlns:a="http://schemas.openxmlformats.org/drawingml/2006/main"/>
        <a:p xmlns:a="http://schemas.openxmlformats.org/drawingml/2006/main">
          <a:r>
            <a:rPr lang="ar-OM" sz="1800" b="1" dirty="0">
              <a:latin typeface="Bahij Fedra Arabic" panose="02040503050201020203" pitchFamily="18" charset="-78"/>
              <a:cs typeface="Bahij Fedra Arabic" panose="02040503050201020203" pitchFamily="18" charset="-78"/>
            </a:rPr>
            <a:t>تركيز الملوثات في الرواسب البحرية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0.38876</cdr:x>
      <cdr:y>0.90104</cdr:y>
    </cdr:from>
    <cdr:to>
      <cdr:x>0.40934</cdr:x>
      <cdr:y>0.94271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2338388" y="2471738"/>
          <a:ext cx="123825" cy="11430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ar-OM"/>
        </a:p>
      </cdr:txBody>
    </cdr:sp>
  </cdr:relSizeAnchor>
  <cdr:relSizeAnchor xmlns:cdr="http://schemas.openxmlformats.org/drawingml/2006/chartDrawing">
    <cdr:from>
      <cdr:x>0.20164</cdr:x>
      <cdr:y>0.89699</cdr:y>
    </cdr:from>
    <cdr:to>
      <cdr:x>0.22222</cdr:x>
      <cdr:y>0.93866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1212850" y="2460625"/>
          <a:ext cx="123825" cy="11430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ar-OM"/>
        </a:p>
      </cdr:txBody>
    </cdr:sp>
  </cdr:relSizeAnchor>
  <cdr:relSizeAnchor xmlns:cdr="http://schemas.openxmlformats.org/drawingml/2006/chartDrawing">
    <cdr:from>
      <cdr:x>0.07047</cdr:x>
      <cdr:y>0.84896</cdr:y>
    </cdr:from>
    <cdr:to>
      <cdr:x>0.39984</cdr:x>
      <cdr:y>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23863" y="2328862"/>
          <a:ext cx="1981200" cy="4143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1"/>
        <a:lstStyle xmlns:a="http://schemas.openxmlformats.org/drawingml/2006/main"/>
        <a:p xmlns:a="http://schemas.openxmlformats.org/drawingml/2006/main">
          <a:endParaRPr lang="ar-OM" sz="1100"/>
        </a:p>
      </cdr:txBody>
    </cdr:sp>
  </cdr:relSizeAnchor>
  <cdr:relSizeAnchor xmlns:cdr="http://schemas.openxmlformats.org/drawingml/2006/chartDrawing">
    <cdr:from>
      <cdr:x>0.08689</cdr:x>
      <cdr:y>0.89399</cdr:y>
    </cdr:from>
    <cdr:to>
      <cdr:x>0.38389</cdr:x>
      <cdr:y>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98287" y="3672115"/>
          <a:ext cx="2728685" cy="43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1"/>
        <a:lstStyle xmlns:a="http://schemas.openxmlformats.org/drawingml/2006/main"/>
        <a:p xmlns:a="http://schemas.openxmlformats.org/drawingml/2006/main">
          <a:pPr algn="r"/>
          <a:r>
            <a:rPr lang="ar-OM" sz="1100" b="1" dirty="0">
              <a:latin typeface="Bahij Fedra Arabic" panose="02040503050201020203" pitchFamily="18" charset="-78"/>
              <a:cs typeface="Bahij Fedra Arabic" panose="02040503050201020203" pitchFamily="18" charset="-78"/>
            </a:rPr>
            <a:t>2011                           </a:t>
          </a:r>
          <a:r>
            <a:rPr lang="ar-OM" sz="1100" b="1" dirty="0" smtClean="0">
              <a:latin typeface="Bahij Fedra Arabic" panose="02040503050201020203" pitchFamily="18" charset="-78"/>
              <a:cs typeface="Bahij Fedra Arabic" panose="02040503050201020203" pitchFamily="18" charset="-78"/>
            </a:rPr>
            <a:t>                             </a:t>
          </a:r>
          <a:r>
            <a:rPr lang="ar-OM" sz="1100" b="1" dirty="0">
              <a:latin typeface="Bahij Fedra Arabic" panose="02040503050201020203" pitchFamily="18" charset="-78"/>
              <a:cs typeface="Bahij Fedra Arabic" panose="02040503050201020203" pitchFamily="18" charset="-78"/>
            </a:rPr>
            <a:t>2014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295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45148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43448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78717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649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756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828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25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2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856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5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50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38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9CAD897-D46E-4AD2-BD9B-49DD3E640873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16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960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48968" y="329737"/>
            <a:ext cx="11146972" cy="6255656"/>
          </a:xfrm>
          <a:prstGeom prst="roundRect">
            <a:avLst/>
          </a:prstGeom>
          <a:noFill/>
          <a:ln w="57150">
            <a:solidFill>
              <a:srgbClr val="7A70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rtl="1" fontAlgn="t"/>
            <a:endParaRPr lang="ar-OM" dirty="0"/>
          </a:p>
          <a:p>
            <a:pPr rtl="1" fontAlgn="t"/>
            <a:r>
              <a:rPr lang="ar-OM" dirty="0"/>
              <a:t>الرخويات</a:t>
            </a:r>
          </a:p>
          <a:p>
            <a:pPr rtl="1" fontAlgn="t"/>
            <a:r>
              <a:rPr lang="ar-OM" dirty="0"/>
              <a:t>58</a:t>
            </a:r>
          </a:p>
          <a:p>
            <a:pPr rtl="1" fontAlgn="t"/>
            <a:r>
              <a:rPr lang="ar-OM" dirty="0" smtClean="0"/>
              <a:t>180</a:t>
            </a:r>
            <a:endParaRPr lang="ar-OM" dirty="0"/>
          </a:p>
        </p:txBody>
      </p:sp>
      <p:sp>
        <p:nvSpPr>
          <p:cNvPr id="6" name="TextBox 5"/>
          <p:cNvSpPr txBox="1"/>
          <p:nvPr/>
        </p:nvSpPr>
        <p:spPr>
          <a:xfrm>
            <a:off x="5177361" y="1076116"/>
            <a:ext cx="60444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OM" sz="24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تركيز المعادن  في رواسب البيئة البحرية</a:t>
            </a:r>
            <a:endParaRPr lang="ar-OM" sz="2400" b="1" dirty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965" y="1641764"/>
            <a:ext cx="10099962" cy="45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461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48968" y="329737"/>
            <a:ext cx="11146972" cy="6255656"/>
          </a:xfrm>
          <a:prstGeom prst="roundRect">
            <a:avLst/>
          </a:prstGeom>
          <a:noFill/>
          <a:ln w="57150">
            <a:solidFill>
              <a:srgbClr val="7A70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rtl="1" fontAlgn="t"/>
            <a:endParaRPr lang="ar-OM" dirty="0"/>
          </a:p>
          <a:p>
            <a:pPr rtl="1" fontAlgn="t"/>
            <a:r>
              <a:rPr lang="ar-OM" dirty="0"/>
              <a:t>الرخويات</a:t>
            </a:r>
          </a:p>
          <a:p>
            <a:pPr rtl="1" fontAlgn="t"/>
            <a:r>
              <a:rPr lang="ar-OM" dirty="0"/>
              <a:t>58</a:t>
            </a:r>
          </a:p>
          <a:p>
            <a:pPr rtl="1" fontAlgn="t"/>
            <a:r>
              <a:rPr lang="ar-OM" dirty="0" smtClean="0"/>
              <a:t>180</a:t>
            </a:r>
            <a:endParaRPr lang="ar-OM" dirty="0"/>
          </a:p>
        </p:txBody>
      </p:sp>
      <p:sp>
        <p:nvSpPr>
          <p:cNvPr id="3" name="TextBox 2"/>
          <p:cNvSpPr txBox="1"/>
          <p:nvPr/>
        </p:nvSpPr>
        <p:spPr>
          <a:xfrm>
            <a:off x="5189755" y="728313"/>
            <a:ext cx="60444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OM" sz="24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تركيز المعادن  في الكائنات البحرية (المحار)</a:t>
            </a:r>
            <a:endParaRPr lang="ar-OM" sz="2400" b="1" dirty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355712"/>
            <a:ext cx="9860973" cy="4712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43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48968" y="329737"/>
            <a:ext cx="11146972" cy="6255656"/>
          </a:xfrm>
          <a:prstGeom prst="roundRect">
            <a:avLst/>
          </a:prstGeom>
          <a:noFill/>
          <a:ln w="57150">
            <a:solidFill>
              <a:srgbClr val="7A70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rtl="1" fontAlgn="t"/>
            <a:endParaRPr lang="ar-OM" dirty="0"/>
          </a:p>
          <a:p>
            <a:pPr rtl="1" fontAlgn="t"/>
            <a:r>
              <a:rPr lang="ar-OM" dirty="0"/>
              <a:t>الرخويات</a:t>
            </a:r>
          </a:p>
          <a:p>
            <a:pPr rtl="1" fontAlgn="t"/>
            <a:r>
              <a:rPr lang="ar-OM" dirty="0"/>
              <a:t>58</a:t>
            </a:r>
          </a:p>
          <a:p>
            <a:pPr rtl="1" fontAlgn="t"/>
            <a:r>
              <a:rPr lang="ar-OM" dirty="0" smtClean="0"/>
              <a:t>180</a:t>
            </a:r>
            <a:endParaRPr lang="ar-OM" dirty="0"/>
          </a:p>
        </p:txBody>
      </p:sp>
      <p:sp>
        <p:nvSpPr>
          <p:cNvPr id="3" name="TextBox 2"/>
          <p:cNvSpPr txBox="1"/>
          <p:nvPr/>
        </p:nvSpPr>
        <p:spPr>
          <a:xfrm>
            <a:off x="3000218" y="682171"/>
            <a:ext cx="60444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OM" sz="24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تركيز الملوثات  في البيئة البحرية</a:t>
            </a:r>
            <a:endParaRPr lang="ar-OM" sz="2400" b="1" dirty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2179963"/>
              </p:ext>
            </p:extLst>
          </p:nvPr>
        </p:nvGraphicFramePr>
        <p:xfrm>
          <a:off x="1262744" y="1593055"/>
          <a:ext cx="9579428" cy="4575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877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48968" y="329737"/>
            <a:ext cx="11146972" cy="6255656"/>
          </a:xfrm>
          <a:prstGeom prst="roundRect">
            <a:avLst/>
          </a:prstGeom>
          <a:noFill/>
          <a:ln w="57150">
            <a:solidFill>
              <a:srgbClr val="7A70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rtl="1" fontAlgn="t"/>
            <a:endParaRPr lang="ar-OM" dirty="0"/>
          </a:p>
          <a:p>
            <a:pPr rtl="1" fontAlgn="t"/>
            <a:r>
              <a:rPr lang="ar-OM" dirty="0"/>
              <a:t>الرخويات</a:t>
            </a:r>
          </a:p>
          <a:p>
            <a:pPr rtl="1" fontAlgn="t"/>
            <a:r>
              <a:rPr lang="ar-OM" dirty="0"/>
              <a:t>58</a:t>
            </a:r>
          </a:p>
          <a:p>
            <a:pPr rtl="1" fontAlgn="t"/>
            <a:r>
              <a:rPr lang="ar-OM" dirty="0" smtClean="0"/>
              <a:t>180</a:t>
            </a:r>
            <a:endParaRPr lang="ar-OM" dirty="0"/>
          </a:p>
        </p:txBody>
      </p:sp>
      <p:sp>
        <p:nvSpPr>
          <p:cNvPr id="3" name="TextBox 2"/>
          <p:cNvSpPr txBox="1"/>
          <p:nvPr/>
        </p:nvSpPr>
        <p:spPr>
          <a:xfrm>
            <a:off x="3000218" y="682171"/>
            <a:ext cx="60444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OM" sz="24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تركيز الملوثات  في البيئة البحرية</a:t>
            </a:r>
            <a:endParaRPr lang="ar-OM" sz="2400" b="1" dirty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049839"/>
              </p:ext>
            </p:extLst>
          </p:nvPr>
        </p:nvGraphicFramePr>
        <p:xfrm>
          <a:off x="1277257" y="1625600"/>
          <a:ext cx="9724572" cy="4223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310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Custom 4">
      <a:dk1>
        <a:srgbClr val="1A8D8C"/>
      </a:dk1>
      <a:lt1>
        <a:sysClr val="window" lastClr="FFFFFF"/>
      </a:lt1>
      <a:dk2>
        <a:srgbClr val="1A8D8C"/>
      </a:dk2>
      <a:lt2>
        <a:srgbClr val="636363"/>
      </a:lt2>
      <a:accent1>
        <a:srgbClr val="54C3BD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13109</TotalTime>
  <Words>56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Bahij Fedra Arabic</vt:lpstr>
      <vt:lpstr>Century Gothic</vt:lpstr>
      <vt:lpstr>Tahoma</vt:lpstr>
      <vt:lpstr>Wingdings 2</vt:lpstr>
      <vt:lpstr>Quotable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المؤشرات البيئية Environmental Indicators</dc:title>
  <dc:creator>oman</dc:creator>
  <cp:lastModifiedBy>Nabil Sulaiman Al-Hatmi</cp:lastModifiedBy>
  <cp:revision>253</cp:revision>
  <dcterms:created xsi:type="dcterms:W3CDTF">2019-10-14T06:23:08Z</dcterms:created>
  <dcterms:modified xsi:type="dcterms:W3CDTF">2019-11-12T09:29:31Z</dcterms:modified>
</cp:coreProperties>
</file>