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85" r:id="rId2"/>
    <p:sldId id="28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8D8C"/>
    <a:srgbClr val="7A7069"/>
    <a:srgbClr val="54C3BD"/>
    <a:srgbClr val="CC0000"/>
    <a:srgbClr val="D9BE73"/>
    <a:srgbClr val="172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0" baseline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sz="1200" b="1">
                <a:solidFill>
                  <a:schemeClr val="tx2">
                    <a:lumMod val="50000"/>
                  </a:schemeClr>
                </a:solidFill>
              </a:rPr>
              <a:t>إنبعاثات ثاني أكسيد الكربون</a:t>
            </a:r>
            <a:r>
              <a:rPr lang="en-US" sz="1200" b="1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OM" sz="1200" b="1">
                <a:solidFill>
                  <a:schemeClr val="tx2">
                    <a:lumMod val="50000"/>
                  </a:schemeClr>
                </a:solidFill>
              </a:rPr>
              <a:t>بالمليون طن </a:t>
            </a:r>
            <a:endParaRPr lang="en-US" sz="1200" b="1">
              <a:solidFill>
                <a:schemeClr val="tx2">
                  <a:lumMod val="5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0" baseline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540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fld id="{0C7B1FF3-4357-4DFE-8522-15FCB5F587BC}" type="VALUE">
                      <a:rPr lang="en-US">
                        <a:solidFill>
                          <a:schemeClr val="tx2">
                            <a:lumMod val="50000"/>
                          </a:schemeClr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9B5-462A-8390-399032C88FC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0E24FDA-22E7-450C-BB15-C4AC7A493E3E}" type="VALUE">
                      <a:rPr lang="en-US">
                        <a:solidFill>
                          <a:schemeClr val="tx2">
                            <a:lumMod val="50000"/>
                          </a:schemeClr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9B5-462A-8390-399032C88FC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DFBC552A-6E32-4CF6-860B-7479A90EB735}" type="VALUE">
                      <a:rPr lang="en-US">
                        <a:solidFill>
                          <a:schemeClr val="tx2">
                            <a:lumMod val="50000"/>
                          </a:schemeClr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9B5-462A-8390-399032C88FCA}"/>
                </c:ext>
              </c:extLst>
            </c:dLbl>
            <c:spPr>
              <a:noFill/>
              <a:ln>
                <a:solidFill>
                  <a:srgbClr val="54C3BD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accent1"/>
                    </a:solidFill>
                    <a:latin typeface="Bahij Fedra Arabic" panose="02040503050201020203" pitchFamily="18" charset="-78"/>
                    <a:ea typeface="+mn-ea"/>
                    <a:cs typeface="Bahij Fedra Arabic" panose="02040503050201020203" pitchFamily="18" charset="-78"/>
                  </a:defRPr>
                </a:pPr>
                <a:endParaRPr lang="ar-OM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PowerPoint]air emission'!$A$2:$A$4</c:f>
              <c:strCache>
                <c:ptCount val="3"/>
                <c:pt idx="0">
                  <c:v>مجموع الانبعاثات</c:v>
                </c:pt>
                <c:pt idx="1">
                  <c:v>أنشطة الطاقة</c:v>
                </c:pt>
                <c:pt idx="2">
                  <c:v>العمليات الصناعية</c:v>
                </c:pt>
              </c:strCache>
            </c:strRef>
          </c:cat>
          <c:val>
            <c:numRef>
              <c:f>'[Chart in Microsoft PowerPoint]air emission'!$B$2:$B$4</c:f>
              <c:numCache>
                <c:formatCode>General</c:formatCode>
                <c:ptCount val="3"/>
                <c:pt idx="0">
                  <c:v>13.4526</c:v>
                </c:pt>
                <c:pt idx="1">
                  <c:v>10.589399999999999</c:v>
                </c:pt>
                <c:pt idx="2">
                  <c:v>2.8632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B5-462A-8390-399032C88FCA}"/>
            </c:ext>
          </c:extLst>
        </c:ser>
        <c:ser>
          <c:idx val="1"/>
          <c:order val="1"/>
          <c:spPr>
            <a:ln w="25400" cap="rnd" cmpd="sng" algn="ctr">
              <a:solidFill>
                <a:srgbClr val="D9BE7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fld id="{17930CF9-0481-4D23-B407-A97EBBEEEE77}" type="VALUE">
                      <a:rPr lang="en-US">
                        <a:solidFill>
                          <a:schemeClr val="tx2">
                            <a:lumMod val="50000"/>
                          </a:schemeClr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9B5-462A-8390-399032C88FC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E6FDB6B-17B4-43C5-8639-81FB0702B478}" type="VALUE">
                      <a:rPr lang="en-US">
                        <a:solidFill>
                          <a:schemeClr val="tx2">
                            <a:lumMod val="50000"/>
                          </a:schemeClr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9B5-462A-8390-399032C88FC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0836DA0E-8CC4-466F-8016-0E1C3C9F43FE}" type="VALUE">
                      <a:rPr lang="en-US">
                        <a:solidFill>
                          <a:schemeClr val="tx2">
                            <a:lumMod val="50000"/>
                          </a:schemeClr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9B5-462A-8390-399032C88FCA}"/>
                </c:ext>
              </c:extLst>
            </c:dLbl>
            <c:spPr>
              <a:noFill/>
              <a:ln>
                <a:solidFill>
                  <a:srgbClr val="D9BE73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Bahij Fedra Arabic" panose="02040503050201020203" pitchFamily="18" charset="-78"/>
                    <a:ea typeface="+mn-ea"/>
                    <a:cs typeface="Bahij Fedra Arabic" panose="02040503050201020203" pitchFamily="18" charset="-78"/>
                  </a:defRPr>
                </a:pPr>
                <a:endParaRPr lang="ar-OM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PowerPoint]air emission'!$A$2:$A$4</c:f>
              <c:strCache>
                <c:ptCount val="3"/>
                <c:pt idx="0">
                  <c:v>مجموع الانبعاثات</c:v>
                </c:pt>
                <c:pt idx="1">
                  <c:v>أنشطة الطاقة</c:v>
                </c:pt>
                <c:pt idx="2">
                  <c:v>العمليات الصناعية</c:v>
                </c:pt>
              </c:strCache>
            </c:strRef>
          </c:cat>
          <c:val>
            <c:numRef>
              <c:f>'[Chart in Microsoft PowerPoint]air emission'!$C$2:$C$4</c:f>
              <c:numCache>
                <c:formatCode>General</c:formatCode>
                <c:ptCount val="3"/>
                <c:pt idx="0">
                  <c:v>60.625600000000006</c:v>
                </c:pt>
                <c:pt idx="1">
                  <c:v>43.404800000000002</c:v>
                </c:pt>
                <c:pt idx="2">
                  <c:v>17.220800000000001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B5-462A-8390-399032C88FC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896448"/>
        <c:axId val="1884893120"/>
      </c:lineChart>
      <c:catAx>
        <c:axId val="188489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endParaRPr lang="ar-OM"/>
          </a:p>
        </c:txPr>
        <c:crossAx val="1884893120"/>
        <c:crosses val="autoZero"/>
        <c:auto val="1"/>
        <c:lblAlgn val="ctr"/>
        <c:lblOffset val="100"/>
        <c:noMultiLvlLbl val="0"/>
      </c:catAx>
      <c:valAx>
        <c:axId val="1884893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8489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8575" cap="flat" cmpd="sng" algn="ctr">
      <a:solidFill>
        <a:schemeClr val="accent1"/>
      </a:solidFill>
      <a:round/>
    </a:ln>
    <a:effectLst/>
  </c:spPr>
  <c:txPr>
    <a:bodyPr/>
    <a:lstStyle/>
    <a:p>
      <a:pPr>
        <a:defRPr>
          <a:latin typeface="Bahij Fedra Arabic" panose="02040503050201020203" pitchFamily="18" charset="-78"/>
          <a:cs typeface="Bahij Fedra Arabic" panose="02040503050201020203" pitchFamily="18" charset="-78"/>
        </a:defRPr>
      </a:pPr>
      <a:endParaRPr lang="ar-OM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sz="1200" b="1">
                <a:solidFill>
                  <a:sysClr val="windowText" lastClr="000000"/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إنبعاثات</a:t>
            </a:r>
            <a:r>
              <a:rPr lang="ar-OM" sz="1200" b="1" baseline="0">
                <a:solidFill>
                  <a:sysClr val="windowText" lastClr="000000"/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 غاز الميثان بالمليون طن</a:t>
            </a:r>
            <a:endParaRPr lang="en-US" sz="1200" b="1">
              <a:solidFill>
                <a:sysClr val="windowText" lastClr="000000"/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0" baseline="0">
              <a:solidFill>
                <a:sysClr val="windowText" lastClr="000000"/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1.0982978286219528E-3"/>
          <c:w val="0.96944449119266207"/>
          <c:h val="0.91390832482080453"/>
        </c:manualLayout>
      </c:layout>
      <c:lineChart>
        <c:grouping val="standard"/>
        <c:varyColors val="0"/>
        <c:ser>
          <c:idx val="0"/>
          <c:order val="0"/>
          <c:spPr>
            <a:ln w="2540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fld id="{5F3E2D6A-009F-40F9-8958-8C60159D589F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19A-4A25-AFF4-34E44ECED5E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60A4322-10FE-499C-8091-FCB88AC5D8C3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19A-4A25-AFF4-34E44ECED5ED}"/>
                </c:ext>
              </c:extLst>
            </c:dLbl>
            <c:dLbl>
              <c:idx val="2"/>
              <c:layout>
                <c:manualLayout>
                  <c:x val="-0.14546322179663002"/>
                  <c:y val="-2.1965956572439216E-2"/>
                </c:manualLayout>
              </c:layout>
              <c:tx>
                <c:rich>
                  <a:bodyPr/>
                  <a:lstStyle/>
                  <a:p>
                    <a:fld id="{D68B0087-87C5-430A-B60A-9B1F631DCC88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19A-4A25-AFF4-34E44ECED5E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8695C3D3-3DB3-4DF8-85CB-D504DBAD608D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19A-4A25-AFF4-34E44ECED5ED}"/>
                </c:ext>
              </c:extLst>
            </c:dLbl>
            <c:spPr>
              <a:noFill/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ar-OM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PowerPoint]air emission'!$A$7:$A$10</c:f>
              <c:strCache>
                <c:ptCount val="4"/>
                <c:pt idx="0">
                  <c:v>مجموع الانبعاثات</c:v>
                </c:pt>
                <c:pt idx="1">
                  <c:v>أنشطة الطاقة</c:v>
                </c:pt>
                <c:pt idx="2">
                  <c:v>أنشطة الزراعة</c:v>
                </c:pt>
                <c:pt idx="3">
                  <c:v>مصادر أخرى (النفايات)</c:v>
                </c:pt>
              </c:strCache>
            </c:strRef>
          </c:cat>
          <c:val>
            <c:numRef>
              <c:f>'[Chart in Microsoft PowerPoint]air emission'!$B$7:$B$10</c:f>
              <c:numCache>
                <c:formatCode>General</c:formatCode>
                <c:ptCount val="4"/>
                <c:pt idx="0">
                  <c:v>2.883</c:v>
                </c:pt>
                <c:pt idx="1">
                  <c:v>2.3479999999999999</c:v>
                </c:pt>
                <c:pt idx="2">
                  <c:v>0.26600000000000001</c:v>
                </c:pt>
                <c:pt idx="3">
                  <c:v>0.26900000000000002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9A-4A25-AFF4-34E44ECED5ED}"/>
            </c:ext>
          </c:extLst>
        </c:ser>
        <c:ser>
          <c:idx val="1"/>
          <c:order val="1"/>
          <c:spPr>
            <a:ln w="25400" cap="rnd" cmpd="sng" algn="ctr">
              <a:solidFill>
                <a:srgbClr val="D9BE7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fld id="{165D2D08-3E7D-4FCB-B12F-A914A25CF1D6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19A-4A25-AFF4-34E44ECED5E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7B3937EA-AC2E-4361-A15E-30A62470342E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19A-4A25-AFF4-34E44ECED5E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1A4F902-FE01-4290-B50E-B8C91CA93301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19A-4A25-AFF4-34E44ECED5E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EE5EBB1-FF86-4C54-BF00-B35CB0871CFB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ar-OM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19A-4A25-AFF4-34E44ECED5ED}"/>
                </c:ext>
              </c:extLst>
            </c:dLbl>
            <c:spPr>
              <a:noFill/>
              <a:ln>
                <a:solidFill>
                  <a:srgbClr val="D9BE73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ar-OM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PowerPoint]air emission'!$A$7:$A$10</c:f>
              <c:strCache>
                <c:ptCount val="4"/>
                <c:pt idx="0">
                  <c:v>مجموع الانبعاثات</c:v>
                </c:pt>
                <c:pt idx="1">
                  <c:v>أنشطة الطاقة</c:v>
                </c:pt>
                <c:pt idx="2">
                  <c:v>أنشطة الزراعة</c:v>
                </c:pt>
                <c:pt idx="3">
                  <c:v>مصادر أخرى (النفايات)</c:v>
                </c:pt>
              </c:strCache>
            </c:strRef>
          </c:cat>
          <c:val>
            <c:numRef>
              <c:f>'[Chart in Microsoft PowerPoint]air emission'!$C$7:$C$10</c:f>
              <c:numCache>
                <c:formatCode>General</c:formatCode>
                <c:ptCount val="4"/>
                <c:pt idx="0">
                  <c:v>8.2050000000000001</c:v>
                </c:pt>
                <c:pt idx="1">
                  <c:v>6.391</c:v>
                </c:pt>
                <c:pt idx="2">
                  <c:v>0.44</c:v>
                </c:pt>
                <c:pt idx="3">
                  <c:v>1.3740000000000001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19A-4A25-AFF4-34E44ECED5E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44270320"/>
        <c:axId val="1844270736"/>
      </c:lineChart>
      <c:catAx>
        <c:axId val="184427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endParaRPr lang="ar-OM"/>
          </a:p>
        </c:txPr>
        <c:crossAx val="1844270736"/>
        <c:crosses val="autoZero"/>
        <c:auto val="1"/>
        <c:lblAlgn val="ctr"/>
        <c:lblOffset val="100"/>
        <c:noMultiLvlLbl val="0"/>
      </c:catAx>
      <c:valAx>
        <c:axId val="1844270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427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85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ar-OM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sz="1200" b="1"/>
              <a:t>مجموع انبعاثات أكاسيد النيتروز بالمليون طن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0" baseline="0">
              <a:solidFill>
                <a:sysClr val="windowText" lastClr="000000"/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PowerPoint]air emission'!$A$14</c:f>
              <c:strCache>
                <c:ptCount val="1"/>
                <c:pt idx="0">
                  <c:v>مجموع الانبعاثات</c:v>
                </c:pt>
              </c:strCache>
            </c:strRef>
          </c:tx>
          <c:spPr>
            <a:ln w="25400" cap="rnd" cmpd="sng" algn="ctr">
              <a:solidFill>
                <a:srgbClr val="D9BE7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solidFill>
                  <a:srgbClr val="D9BE7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Bahij Fedra Arabic" panose="02040503050201020203" pitchFamily="18" charset="-78"/>
                    <a:ea typeface="+mn-ea"/>
                    <a:cs typeface="Bahij Fedra Arabic" panose="02040503050201020203" pitchFamily="18" charset="-78"/>
                  </a:defRPr>
                </a:pPr>
                <a:endParaRPr lang="ar-OM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'[Chart in Microsoft PowerPoint]air emission'!$B$13:$C$13</c:f>
              <c:numCache>
                <c:formatCode>General</c:formatCode>
                <c:ptCount val="2"/>
                <c:pt idx="0">
                  <c:v>2000</c:v>
                </c:pt>
                <c:pt idx="1">
                  <c:v>2015</c:v>
                </c:pt>
              </c:numCache>
            </c:numRef>
          </c:cat>
          <c:val>
            <c:numRef>
              <c:f>'[Chart in Microsoft PowerPoint]air emission'!$B$14:$C$14</c:f>
              <c:numCache>
                <c:formatCode>General</c:formatCode>
                <c:ptCount val="2"/>
                <c:pt idx="0">
                  <c:v>0.4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14-4667-BD78-194C4BAD369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48228048"/>
        <c:axId val="1748222224"/>
      </c:lineChart>
      <c:catAx>
        <c:axId val="174822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endParaRPr lang="ar-OM"/>
          </a:p>
        </c:txPr>
        <c:crossAx val="1748222224"/>
        <c:crosses val="autoZero"/>
        <c:auto val="1"/>
        <c:lblAlgn val="ctr"/>
        <c:lblOffset val="100"/>
        <c:noMultiLvlLbl val="0"/>
      </c:catAx>
      <c:valAx>
        <c:axId val="1748222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4822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8575" cap="flat" cmpd="sng" algn="ctr">
      <a:solidFill>
        <a:srgbClr val="00B0F0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Bahij Fedra Arabic" panose="02040503050201020203" pitchFamily="18" charset="-78"/>
          <a:cs typeface="Bahij Fedra Arabic" panose="02040503050201020203" pitchFamily="18" charset="-78"/>
        </a:defRPr>
      </a:pPr>
      <a:endParaRPr lang="ar-OM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spPr/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440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spPr/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440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spPr/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440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0.01979</cdr:x>
      <cdr:y>0.625</cdr:y>
    </cdr:from>
    <cdr:to>
      <cdr:x>0.21979</cdr:x>
      <cdr:y>0.70312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0488" y="1714499"/>
          <a:ext cx="914400" cy="214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rgbClr val="FF0000"/>
              </a:solidFill>
            </a:rPr>
            <a:t>2000</a:t>
          </a:r>
          <a:endParaRPr lang="ar-OM" sz="12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0.01528</cdr:x>
      <cdr:y>0.17824</cdr:y>
    </cdr:from>
    <cdr:to>
      <cdr:x>0.21528</cdr:x>
      <cdr:y>0.25637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850" y="488950"/>
          <a:ext cx="914400" cy="214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FF0000"/>
              </a:solidFill>
            </a:rPr>
            <a:t>2015</a:t>
          </a:r>
          <a:endParaRPr lang="ar-OM" sz="12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0.01099</cdr:x>
      <cdr:y>0.51181</cdr:y>
    </cdr:from>
    <cdr:to>
      <cdr:x>0.15481</cdr:x>
      <cdr:y>0.58594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850" y="1479550"/>
          <a:ext cx="914400" cy="214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FF0000"/>
              </a:solidFill>
            </a:rPr>
            <a:t>2000</a:t>
          </a:r>
          <a:endParaRPr lang="ar-OM" sz="12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0.00799</cdr:x>
      <cdr:y>0.01757</cdr:y>
    </cdr:from>
    <cdr:to>
      <cdr:x>0.15181</cdr:x>
      <cdr:y>0.09171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800" y="50800"/>
          <a:ext cx="914400" cy="214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FF0000"/>
              </a:solidFill>
            </a:rPr>
            <a:t>2015</a:t>
          </a:r>
          <a:endParaRPr lang="ar-OM" sz="1200" b="1" dirty="0">
            <a:solidFill>
              <a:srgbClr val="FF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14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3448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871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4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2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5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5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8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9CAD897-D46E-4AD2-BD9B-49DD3E640873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6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96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48969" y="373279"/>
            <a:ext cx="11146972" cy="6255656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r>
              <a:rPr lang="ar-OM" dirty="0"/>
              <a:t>المفصليات</a:t>
            </a:r>
          </a:p>
          <a:p>
            <a:pPr rtl="1" fontAlgn="t"/>
            <a:r>
              <a:rPr lang="ar-OM" dirty="0"/>
              <a:t>399</a:t>
            </a:r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3" name="TextBox 2"/>
          <p:cNvSpPr txBox="1"/>
          <p:nvPr/>
        </p:nvSpPr>
        <p:spPr>
          <a:xfrm>
            <a:off x="4630084" y="885370"/>
            <a:ext cx="278473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غازات انبعاثات الهواء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758" y="1347035"/>
            <a:ext cx="1400370" cy="1381318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072480"/>
              </p:ext>
            </p:extLst>
          </p:nvPr>
        </p:nvGraphicFramePr>
        <p:xfrm>
          <a:off x="6371771" y="2946400"/>
          <a:ext cx="5000172" cy="3103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224194"/>
              </p:ext>
            </p:extLst>
          </p:nvPr>
        </p:nvGraphicFramePr>
        <p:xfrm>
          <a:off x="777724" y="2946400"/>
          <a:ext cx="5244729" cy="3103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098" y="1318456"/>
            <a:ext cx="1390844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1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48969" y="373279"/>
            <a:ext cx="11146972" cy="6255656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r>
              <a:rPr lang="ar-OM" dirty="0"/>
              <a:t>المفصليات</a:t>
            </a:r>
          </a:p>
          <a:p>
            <a:pPr rtl="1" fontAlgn="t"/>
            <a:r>
              <a:rPr lang="ar-OM" dirty="0"/>
              <a:t>399</a:t>
            </a:r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3" name="TextBox 2"/>
          <p:cNvSpPr txBox="1"/>
          <p:nvPr/>
        </p:nvSpPr>
        <p:spPr>
          <a:xfrm>
            <a:off x="4630086" y="629325"/>
            <a:ext cx="278473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غازات انبعاثات الهواء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604539"/>
              </p:ext>
            </p:extLst>
          </p:nvPr>
        </p:nvGraphicFramePr>
        <p:xfrm>
          <a:off x="3364604" y="2839438"/>
          <a:ext cx="4884057" cy="3298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183" y="1347035"/>
            <a:ext cx="1514901" cy="122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6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4">
      <a:dk1>
        <a:srgbClr val="1A8D8C"/>
      </a:dk1>
      <a:lt1>
        <a:sysClr val="window" lastClr="FFFFFF"/>
      </a:lt1>
      <a:dk2>
        <a:srgbClr val="1A8D8C"/>
      </a:dk2>
      <a:lt2>
        <a:srgbClr val="636363"/>
      </a:lt2>
      <a:accent1>
        <a:srgbClr val="54C3BD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12718</TotalTime>
  <Words>51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Bahij Fedra Arabic</vt:lpstr>
      <vt:lpstr>Century Gothic</vt:lpstr>
      <vt:lpstr>Tahoma</vt:lpstr>
      <vt:lpstr>Wingdings 2</vt:lpstr>
      <vt:lpstr>Quotable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المؤشرات البيئية Environmental Indicators</dc:title>
  <dc:creator>oman</dc:creator>
  <cp:lastModifiedBy>oman</cp:lastModifiedBy>
  <cp:revision>231</cp:revision>
  <dcterms:created xsi:type="dcterms:W3CDTF">2019-10-14T06:23:08Z</dcterms:created>
  <dcterms:modified xsi:type="dcterms:W3CDTF">2019-11-06T09:30:16Z</dcterms:modified>
</cp:coreProperties>
</file>