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3" r:id="rId1"/>
  </p:sldMasterIdLst>
  <p:sldIdLst>
    <p:sldId id="272" r:id="rId2"/>
    <p:sldId id="273" r:id="rId3"/>
    <p:sldId id="274" r:id="rId4"/>
    <p:sldId id="275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8D8C"/>
    <a:srgbClr val="7A7069"/>
    <a:srgbClr val="54C3BD"/>
    <a:srgbClr val="CC0000"/>
    <a:srgbClr val="D9BE73"/>
    <a:srgbClr val="172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ar-OM" dirty="0" smtClean="0"/>
              <a:t>تركيز ثاني أكسيد الكبريت في المناطق الحضرية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2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ar-OM"/>
        </a:p>
      </c:txPr>
    </c:title>
    <c:autoTitleDeleted val="0"/>
    <c:plotArea>
      <c:layout>
        <c:manualLayout>
          <c:layoutTarget val="inner"/>
          <c:xMode val="edge"/>
          <c:yMode val="edge"/>
          <c:x val="8.1442038495188107E-2"/>
          <c:y val="0.23911235053951593"/>
          <c:w val="0.87655796150481191"/>
          <c:h val="0.72385061242344706"/>
        </c:manualLayout>
      </c:layout>
      <c:lineChart>
        <c:grouping val="standard"/>
        <c:varyColors val="0"/>
        <c:ser>
          <c:idx val="1"/>
          <c:order val="1"/>
          <c:spPr>
            <a:ln w="254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Sheet1!$B$1:$N$1</c:f>
              <c:numCache>
                <c:formatCode>General</c:formatCode>
                <c:ptCount val="1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Sheet1!$B$3:$N$3</c:f>
              <c:numCache>
                <c:formatCode>General</c:formatCode>
                <c:ptCount val="13"/>
                <c:pt idx="0">
                  <c:v>53.2</c:v>
                </c:pt>
                <c:pt idx="1">
                  <c:v>53.2</c:v>
                </c:pt>
                <c:pt idx="2">
                  <c:v>53.2</c:v>
                </c:pt>
                <c:pt idx="3">
                  <c:v>53.2</c:v>
                </c:pt>
                <c:pt idx="4">
                  <c:v>53.2</c:v>
                </c:pt>
                <c:pt idx="5">
                  <c:v>53.2</c:v>
                </c:pt>
                <c:pt idx="6">
                  <c:v>53.2</c:v>
                </c:pt>
                <c:pt idx="7">
                  <c:v>53.2</c:v>
                </c:pt>
                <c:pt idx="8">
                  <c:v>53.2</c:v>
                </c:pt>
                <c:pt idx="9">
                  <c:v>53.2</c:v>
                </c:pt>
                <c:pt idx="10">
                  <c:v>53.2</c:v>
                </c:pt>
                <c:pt idx="11">
                  <c:v>53.2</c:v>
                </c:pt>
                <c:pt idx="12">
                  <c:v>53.2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7A8-4BE4-9CBD-8140AAE23B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36269039"/>
        <c:axId val="1436280271"/>
      </c:lineChart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ar-OM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rgbClr val="FF0000"/>
                </a:solidFill>
                <a:prstDash val="sysDash"/>
              </a:ln>
              <a:effectLst/>
            </c:spPr>
            <c:trendlineType val="linear"/>
            <c:dispRSqr val="0"/>
            <c:dispEq val="0"/>
          </c:trendline>
          <c:xVal>
            <c:numRef>
              <c:f>Sheet1!$B$1:$N$1</c:f>
              <c:numCache>
                <c:formatCode>General</c:formatCode>
                <c:ptCount val="1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xVal>
          <c:yVal>
            <c:numRef>
              <c:f>Sheet1!$B$2:$N$2</c:f>
              <c:numCache>
                <c:formatCode>General</c:formatCode>
                <c:ptCount val="13"/>
                <c:pt idx="0">
                  <c:v>3.328157</c:v>
                </c:pt>
                <c:pt idx="1">
                  <c:v>9.8091019999999993</c:v>
                </c:pt>
                <c:pt idx="2">
                  <c:v>4.74</c:v>
                </c:pt>
                <c:pt idx="3">
                  <c:v>2.8125</c:v>
                </c:pt>
                <c:pt idx="4">
                  <c:v>18.350999999999999</c:v>
                </c:pt>
                <c:pt idx="5">
                  <c:v>1.1532500000000001</c:v>
                </c:pt>
                <c:pt idx="6">
                  <c:v>17.396999999999998</c:v>
                </c:pt>
                <c:pt idx="7">
                  <c:v>3.1040000000000001</c:v>
                </c:pt>
                <c:pt idx="8">
                  <c:v>3.57</c:v>
                </c:pt>
                <c:pt idx="9">
                  <c:v>7.29</c:v>
                </c:pt>
                <c:pt idx="10">
                  <c:v>7.28</c:v>
                </c:pt>
                <c:pt idx="11">
                  <c:v>7.12</c:v>
                </c:pt>
                <c:pt idx="12">
                  <c:v>3.1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E7A8-4BE4-9CBD-8140AAE23B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36271951"/>
        <c:axId val="1436273615"/>
      </c:scatterChart>
      <c:catAx>
        <c:axId val="1436269039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436280271"/>
        <c:crosses val="autoZero"/>
        <c:auto val="1"/>
        <c:lblAlgn val="ctr"/>
        <c:lblOffset val="100"/>
        <c:tickMarkSkip val="1"/>
        <c:noMultiLvlLbl val="0"/>
      </c:catAx>
      <c:valAx>
        <c:axId val="14362802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ar-OM"/>
          </a:p>
        </c:txPr>
        <c:crossAx val="1436269039"/>
        <c:crosses val="autoZero"/>
        <c:crossBetween val="between"/>
      </c:valAx>
      <c:valAx>
        <c:axId val="1436273615"/>
        <c:scaling>
          <c:orientation val="minMax"/>
        </c:scaling>
        <c:delete val="1"/>
        <c:axPos val="r"/>
        <c:numFmt formatCode="General" sourceLinked="1"/>
        <c:majorTickMark val="out"/>
        <c:minorTickMark val="none"/>
        <c:tickLblPos val="nextTo"/>
        <c:crossAx val="1436271951"/>
        <c:crosses val="max"/>
        <c:crossBetween val="midCat"/>
      </c:valAx>
      <c:valAx>
        <c:axId val="1436271951"/>
        <c:scaling>
          <c:orientation val="minMax"/>
          <c:min val="2005"/>
        </c:scaling>
        <c:delete val="0"/>
        <c:axPos val="t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ar-OM"/>
          </a:p>
        </c:txPr>
        <c:crossAx val="1436273615"/>
        <c:crosses val="max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28575" cap="flat" cmpd="sng" algn="ctr">
      <a:solidFill>
        <a:srgbClr val="7A7069"/>
      </a:solidFill>
      <a:round/>
    </a:ln>
    <a:effectLst/>
  </c:spPr>
  <c:txPr>
    <a:bodyPr/>
    <a:lstStyle/>
    <a:p>
      <a:pPr>
        <a:defRPr b="1">
          <a:solidFill>
            <a:schemeClr val="tx2">
              <a:lumMod val="50000"/>
            </a:schemeClr>
          </a:solidFill>
        </a:defRPr>
      </a:pPr>
      <a:endParaRPr lang="ar-OM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Bahij Fedra Arabic" panose="02040503050201020203" pitchFamily="18" charset="-78"/>
                <a:ea typeface="+mn-ea"/>
                <a:cs typeface="Bahij Fedra Arabic" panose="02040503050201020203" pitchFamily="18" charset="-78"/>
              </a:defRPr>
            </a:pPr>
            <a:r>
              <a:rPr lang="ar-OM" b="1" dirty="0" smtClean="0">
                <a:latin typeface="Bahij Fedra Arabic" panose="02040503050201020203" pitchFamily="18" charset="-78"/>
                <a:cs typeface="Bahij Fedra Arabic" panose="02040503050201020203" pitchFamily="18" charset="-78"/>
              </a:rPr>
              <a:t>تركيز</a:t>
            </a:r>
            <a:r>
              <a:rPr lang="ar-OM" b="1" baseline="0" dirty="0" smtClean="0">
                <a:latin typeface="Bahij Fedra Arabic" panose="02040503050201020203" pitchFamily="18" charset="-78"/>
                <a:cs typeface="Bahij Fedra Arabic" panose="02040503050201020203" pitchFamily="18" charset="-78"/>
              </a:rPr>
              <a:t> ثاني أكسيد الكبريت في المناطق الصناعية</a:t>
            </a:r>
            <a:endParaRPr lang="en-US" b="1" dirty="0">
              <a:latin typeface="Bahij Fedra Arabic" panose="02040503050201020203" pitchFamily="18" charset="-78"/>
              <a:cs typeface="Bahij Fedra Arabic" panose="02040503050201020203" pitchFamily="18" charset="-78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Bahij Fedra Arabic" panose="02040503050201020203" pitchFamily="18" charset="-78"/>
              <a:ea typeface="+mn-ea"/>
              <a:cs typeface="Bahij Fedra Arabic" panose="02040503050201020203" pitchFamily="18" charset="-78"/>
            </a:defRPr>
          </a:pPr>
          <a:endParaRPr lang="ar-OM"/>
        </a:p>
      </c:txPr>
    </c:title>
    <c:autoTitleDeleted val="0"/>
    <c:plotArea>
      <c:layout>
        <c:manualLayout>
          <c:layoutTarget val="inner"/>
          <c:xMode val="edge"/>
          <c:yMode val="edge"/>
          <c:x val="6.4761592300962387E-2"/>
          <c:y val="0.22522346165062701"/>
          <c:w val="0.8682384076990376"/>
          <c:h val="0.61794728783902009"/>
        </c:manualLayout>
      </c:layout>
      <c:lineChart>
        <c:grouping val="standard"/>
        <c:varyColors val="0"/>
        <c:ser>
          <c:idx val="1"/>
          <c:order val="1"/>
          <c:spPr>
            <a:ln w="254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Sheet1!$B$5:$J$5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Sheet1!$B$7:$J$7</c:f>
              <c:numCache>
                <c:formatCode>General</c:formatCode>
                <c:ptCount val="9"/>
                <c:pt idx="0">
                  <c:v>53.2</c:v>
                </c:pt>
                <c:pt idx="1">
                  <c:v>53.2</c:v>
                </c:pt>
                <c:pt idx="2">
                  <c:v>53.2</c:v>
                </c:pt>
                <c:pt idx="3">
                  <c:v>53.2</c:v>
                </c:pt>
                <c:pt idx="4">
                  <c:v>53.2</c:v>
                </c:pt>
                <c:pt idx="5">
                  <c:v>53.2</c:v>
                </c:pt>
                <c:pt idx="6">
                  <c:v>53.2</c:v>
                </c:pt>
                <c:pt idx="7">
                  <c:v>53.2</c:v>
                </c:pt>
                <c:pt idx="8">
                  <c:v>53.2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105-4C96-9BE6-E2A1F880D4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45940639"/>
        <c:axId val="1445946879"/>
      </c:lineChart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>
              <a:glow rad="25400">
                <a:schemeClr val="accent1">
                  <a:alpha val="40000"/>
                </a:schemeClr>
              </a:glow>
            </a:effectLst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>
                <a:glow rad="25400">
                  <a:schemeClr val="accent1">
                    <a:alpha val="40000"/>
                  </a:schemeClr>
                </a:glow>
              </a:effectLst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ar-OM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25400" cap="rnd">
                <a:solidFill>
                  <a:srgbClr val="FF0000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Sheet1!$B$5:$J$5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xVal>
          <c:yVal>
            <c:numRef>
              <c:f>Sheet1!$B$6:$J$6</c:f>
              <c:numCache>
                <c:formatCode>General</c:formatCode>
                <c:ptCount val="9"/>
                <c:pt idx="0">
                  <c:v>19.125</c:v>
                </c:pt>
                <c:pt idx="1">
                  <c:v>5.2050000000000001</c:v>
                </c:pt>
                <c:pt idx="2">
                  <c:v>2.46</c:v>
                </c:pt>
                <c:pt idx="3">
                  <c:v>3.5169999999999999</c:v>
                </c:pt>
                <c:pt idx="4">
                  <c:v>4.5999999999999996</c:v>
                </c:pt>
                <c:pt idx="5">
                  <c:v>2.77</c:v>
                </c:pt>
                <c:pt idx="6">
                  <c:v>2.21</c:v>
                </c:pt>
                <c:pt idx="7">
                  <c:v>2.54</c:v>
                </c:pt>
                <c:pt idx="8">
                  <c:v>2.16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A105-4C96-9BE6-E2A1F880D4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32245727"/>
        <c:axId val="1232243231"/>
      </c:scatterChart>
      <c:catAx>
        <c:axId val="1445940639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445946879"/>
        <c:crosses val="autoZero"/>
        <c:auto val="1"/>
        <c:lblAlgn val="ctr"/>
        <c:lblOffset val="100"/>
        <c:tickMarkSkip val="1"/>
        <c:noMultiLvlLbl val="0"/>
      </c:catAx>
      <c:valAx>
        <c:axId val="1445946879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ar-OM"/>
          </a:p>
        </c:txPr>
        <c:crossAx val="1445940639"/>
        <c:crosses val="autoZero"/>
        <c:crossBetween val="between"/>
      </c:valAx>
      <c:valAx>
        <c:axId val="1232243231"/>
        <c:scaling>
          <c:orientation val="minMax"/>
        </c:scaling>
        <c:delete val="1"/>
        <c:axPos val="r"/>
        <c:numFmt formatCode="General" sourceLinked="1"/>
        <c:majorTickMark val="out"/>
        <c:minorTickMark val="none"/>
        <c:tickLblPos val="nextTo"/>
        <c:crossAx val="1232245727"/>
        <c:crosses val="max"/>
        <c:crossBetween val="midCat"/>
      </c:valAx>
      <c:valAx>
        <c:axId val="1232245727"/>
        <c:scaling>
          <c:orientation val="minMax"/>
          <c:min val="2009"/>
        </c:scaling>
        <c:delete val="0"/>
        <c:axPos val="t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ar-OM"/>
          </a:p>
        </c:txPr>
        <c:crossAx val="1232243231"/>
        <c:crosses val="max"/>
        <c:crossBetween val="midCat"/>
        <c:majorUnit val="1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28575" cap="flat" cmpd="sng" algn="ctr">
      <a:solidFill>
        <a:srgbClr val="7A7069"/>
      </a:solidFill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ar-OM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1" i="0" u="none" strike="noStrike" kern="1200" spc="0" baseline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ea typeface="+mn-ea"/>
                <a:cs typeface="Bahij Fedra Arabic" panose="02040503050201020203" pitchFamily="18" charset="-78"/>
              </a:defRPr>
            </a:pPr>
            <a:r>
              <a:rPr lang="ar-OM" dirty="0" smtClean="0">
                <a:latin typeface="Bahij Fedra Arabic" panose="02040503050201020203" pitchFamily="18" charset="-78"/>
                <a:cs typeface="Bahij Fedra Arabic" panose="02040503050201020203" pitchFamily="18" charset="-78"/>
              </a:rPr>
              <a:t>تركيز</a:t>
            </a:r>
            <a:r>
              <a:rPr lang="ar-OM" baseline="0" dirty="0" smtClean="0">
                <a:latin typeface="Bahij Fedra Arabic" panose="02040503050201020203" pitchFamily="18" charset="-78"/>
                <a:cs typeface="Bahij Fedra Arabic" panose="02040503050201020203" pitchFamily="18" charset="-78"/>
              </a:rPr>
              <a:t> ثاني أكسيد النيتروجين في المناطق الحضرية</a:t>
            </a:r>
            <a:endParaRPr lang="en-US" dirty="0">
              <a:latin typeface="Bahij Fedra Arabic" panose="02040503050201020203" pitchFamily="18" charset="-78"/>
              <a:cs typeface="Bahij Fedra Arabic" panose="02040503050201020203" pitchFamily="18" charset="-78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1" i="0" u="none" strike="noStrike" kern="1200" spc="0" baseline="0">
              <a:solidFill>
                <a:schemeClr val="tx2">
                  <a:lumMod val="50000"/>
                </a:schemeClr>
              </a:solidFill>
              <a:latin typeface="Bahij Fedra Arabic" panose="02040503050201020203" pitchFamily="18" charset="-78"/>
              <a:ea typeface="+mn-ea"/>
              <a:cs typeface="Bahij Fedra Arabic" panose="02040503050201020203" pitchFamily="18" charset="-78"/>
            </a:defRPr>
          </a:pPr>
          <a:endParaRPr lang="ar-OM"/>
        </a:p>
      </c:txPr>
    </c:title>
    <c:autoTitleDeleted val="0"/>
    <c:plotArea>
      <c:layout/>
      <c:lineChart>
        <c:grouping val="standard"/>
        <c:varyColors val="0"/>
        <c:ser>
          <c:idx val="1"/>
          <c:order val="1"/>
          <c:spPr>
            <a:ln w="254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'no2'!$B$1:$M$1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2009</c:v>
                </c:pt>
                <c:pt idx="4">
                  <c:v>2010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</c:numCache>
            </c:numRef>
          </c:cat>
          <c:val>
            <c:numRef>
              <c:f>'no2'!$B$3:$M$3</c:f>
              <c:numCache>
                <c:formatCode>General</c:formatCode>
                <c:ptCount val="12"/>
                <c:pt idx="0">
                  <c:v>64.2</c:v>
                </c:pt>
                <c:pt idx="1">
                  <c:v>64.2</c:v>
                </c:pt>
                <c:pt idx="2">
                  <c:v>64.2</c:v>
                </c:pt>
                <c:pt idx="3">
                  <c:v>64.2</c:v>
                </c:pt>
                <c:pt idx="4">
                  <c:v>64.2</c:v>
                </c:pt>
                <c:pt idx="5">
                  <c:v>64.2</c:v>
                </c:pt>
                <c:pt idx="6">
                  <c:v>64.2</c:v>
                </c:pt>
                <c:pt idx="7">
                  <c:v>64.2</c:v>
                </c:pt>
                <c:pt idx="8">
                  <c:v>64.2</c:v>
                </c:pt>
                <c:pt idx="9">
                  <c:v>64.2</c:v>
                </c:pt>
                <c:pt idx="10">
                  <c:v>64.2</c:v>
                </c:pt>
                <c:pt idx="11">
                  <c:v>64.2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77E-4CCE-AEBD-35E9CE3978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64591615"/>
        <c:axId val="1664593279"/>
      </c:lineChart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Bahij Fedra Arabic" panose="02040503050201020203" pitchFamily="18" charset="-78"/>
                    <a:ea typeface="+mn-ea"/>
                    <a:cs typeface="+mj-cs"/>
                  </a:defRPr>
                </a:pPr>
                <a:endParaRPr lang="ar-OM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25400" cap="rnd">
                <a:solidFill>
                  <a:srgbClr val="FF0000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'no2'!$B$1:$M$1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2009</c:v>
                </c:pt>
                <c:pt idx="4">
                  <c:v>2010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</c:numCache>
            </c:numRef>
          </c:xVal>
          <c:yVal>
            <c:numRef>
              <c:f>'no2'!$B$2:$M$2</c:f>
              <c:numCache>
                <c:formatCode>General</c:formatCode>
                <c:ptCount val="12"/>
                <c:pt idx="0">
                  <c:v>13.91</c:v>
                </c:pt>
                <c:pt idx="1">
                  <c:v>6.8</c:v>
                </c:pt>
                <c:pt idx="2">
                  <c:v>7.7869999999999999</c:v>
                </c:pt>
                <c:pt idx="3">
                  <c:v>33.909999999999997</c:v>
                </c:pt>
                <c:pt idx="4">
                  <c:v>44.53</c:v>
                </c:pt>
                <c:pt idx="5">
                  <c:v>5.86</c:v>
                </c:pt>
                <c:pt idx="6">
                  <c:v>6.76</c:v>
                </c:pt>
                <c:pt idx="7">
                  <c:v>13.31</c:v>
                </c:pt>
                <c:pt idx="8">
                  <c:v>11.6</c:v>
                </c:pt>
                <c:pt idx="9">
                  <c:v>17.61</c:v>
                </c:pt>
                <c:pt idx="10">
                  <c:v>16.2</c:v>
                </c:pt>
                <c:pt idx="11">
                  <c:v>14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677E-4CCE-AEBD-35E9CE3978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64570815"/>
        <c:axId val="1664564159"/>
      </c:scatterChart>
      <c:catAx>
        <c:axId val="1664591615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664593279"/>
        <c:crosses val="autoZero"/>
        <c:auto val="1"/>
        <c:lblAlgn val="ctr"/>
        <c:lblOffset val="100"/>
        <c:noMultiLvlLbl val="0"/>
      </c:catAx>
      <c:valAx>
        <c:axId val="16645932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ea typeface="+mn-ea"/>
                <a:cs typeface="+mj-cs"/>
              </a:defRPr>
            </a:pPr>
            <a:endParaRPr lang="ar-OM"/>
          </a:p>
        </c:txPr>
        <c:crossAx val="1664591615"/>
        <c:crosses val="autoZero"/>
        <c:crossBetween val="between"/>
      </c:valAx>
      <c:valAx>
        <c:axId val="1664564159"/>
        <c:scaling>
          <c:orientation val="minMax"/>
        </c:scaling>
        <c:delete val="1"/>
        <c:axPos val="r"/>
        <c:numFmt formatCode="General" sourceLinked="1"/>
        <c:majorTickMark val="out"/>
        <c:minorTickMark val="none"/>
        <c:tickLblPos val="nextTo"/>
        <c:crossAx val="1664570815"/>
        <c:crosses val="max"/>
        <c:crossBetween val="midCat"/>
      </c:valAx>
      <c:valAx>
        <c:axId val="1664570815"/>
        <c:scaling>
          <c:orientation val="minMax"/>
          <c:min val="2005"/>
        </c:scaling>
        <c:delete val="0"/>
        <c:axPos val="t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ea typeface="+mn-ea"/>
                <a:cs typeface="+mj-cs"/>
              </a:defRPr>
            </a:pPr>
            <a:endParaRPr lang="ar-OM"/>
          </a:p>
        </c:txPr>
        <c:crossAx val="1664564159"/>
        <c:crosses val="max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28575" cap="flat" cmpd="sng" algn="ctr">
      <a:solidFill>
        <a:srgbClr val="00B0F0"/>
      </a:solidFill>
      <a:round/>
    </a:ln>
    <a:effectLst/>
  </c:spPr>
  <c:txPr>
    <a:bodyPr/>
    <a:lstStyle/>
    <a:p>
      <a:pPr>
        <a:defRPr sz="1100" b="1">
          <a:solidFill>
            <a:schemeClr val="tx2">
              <a:lumMod val="50000"/>
            </a:schemeClr>
          </a:solidFill>
          <a:latin typeface="Bahij Fedra Arabic" panose="02040503050201020203" pitchFamily="18" charset="-78"/>
          <a:cs typeface="+mj-cs"/>
        </a:defRPr>
      </a:pPr>
      <a:endParaRPr lang="ar-OM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Bahij Fedra Arabic" panose="02040503050201020203" pitchFamily="18" charset="-78"/>
                <a:ea typeface="+mn-ea"/>
                <a:cs typeface="Bahij Fedra Arabic" panose="02040503050201020203" pitchFamily="18" charset="-78"/>
              </a:defRPr>
            </a:pPr>
            <a:r>
              <a:rPr lang="ar-OM" dirty="0" smtClean="0">
                <a:latin typeface="Bahij Fedra Arabic" panose="02040503050201020203" pitchFamily="18" charset="-78"/>
                <a:cs typeface="Bahij Fedra Arabic" panose="02040503050201020203" pitchFamily="18" charset="-78"/>
              </a:rPr>
              <a:t>تركيز ثاني أكسيد النيتروجين</a:t>
            </a:r>
            <a:r>
              <a:rPr lang="ar-OM" baseline="0" dirty="0" smtClean="0">
                <a:latin typeface="Bahij Fedra Arabic" panose="02040503050201020203" pitchFamily="18" charset="-78"/>
                <a:cs typeface="Bahij Fedra Arabic" panose="02040503050201020203" pitchFamily="18" charset="-78"/>
              </a:rPr>
              <a:t> في المناطق الصناعية</a:t>
            </a:r>
            <a:endParaRPr lang="en-US" dirty="0">
              <a:latin typeface="Bahij Fedra Arabic" panose="02040503050201020203" pitchFamily="18" charset="-78"/>
              <a:cs typeface="Bahij Fedra Arabic" panose="02040503050201020203" pitchFamily="18" charset="-78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Bahij Fedra Arabic" panose="02040503050201020203" pitchFamily="18" charset="-78"/>
              <a:ea typeface="+mn-ea"/>
              <a:cs typeface="Bahij Fedra Arabic" panose="02040503050201020203" pitchFamily="18" charset="-78"/>
            </a:defRPr>
          </a:pPr>
          <a:endParaRPr lang="ar-OM"/>
        </a:p>
      </c:txPr>
    </c:title>
    <c:autoTitleDeleted val="0"/>
    <c:plotArea>
      <c:layout/>
      <c:lineChart>
        <c:grouping val="standard"/>
        <c:varyColors val="0"/>
        <c:ser>
          <c:idx val="1"/>
          <c:order val="1"/>
          <c:spPr>
            <a:ln w="254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'no2'!$B$7:$K$7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'no2'!$B$9:$K$9</c:f>
              <c:numCache>
                <c:formatCode>General</c:formatCode>
                <c:ptCount val="10"/>
                <c:pt idx="0">
                  <c:v>64.2</c:v>
                </c:pt>
                <c:pt idx="1">
                  <c:v>64.2</c:v>
                </c:pt>
                <c:pt idx="2">
                  <c:v>64.2</c:v>
                </c:pt>
                <c:pt idx="3">
                  <c:v>64.2</c:v>
                </c:pt>
                <c:pt idx="4">
                  <c:v>64.2</c:v>
                </c:pt>
                <c:pt idx="5">
                  <c:v>64.2</c:v>
                </c:pt>
                <c:pt idx="6">
                  <c:v>64.2</c:v>
                </c:pt>
                <c:pt idx="7">
                  <c:v>64.2</c:v>
                </c:pt>
                <c:pt idx="8">
                  <c:v>64.2</c:v>
                </c:pt>
                <c:pt idx="9">
                  <c:v>64.2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824-402C-84AA-9857632123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64568735"/>
        <c:axId val="1664576223"/>
      </c:lineChart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ar-OM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25400" cap="rnd">
                <a:solidFill>
                  <a:srgbClr val="FF0000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'no2'!$B$7:$K$7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xVal>
          <c:yVal>
            <c:numRef>
              <c:f>'no2'!$B$8:$K$8</c:f>
              <c:numCache>
                <c:formatCode>General</c:formatCode>
                <c:ptCount val="10"/>
                <c:pt idx="0">
                  <c:v>15.335000000000001</c:v>
                </c:pt>
                <c:pt idx="1">
                  <c:v>24.07</c:v>
                </c:pt>
                <c:pt idx="2">
                  <c:v>5.61</c:v>
                </c:pt>
                <c:pt idx="3">
                  <c:v>6.32</c:v>
                </c:pt>
                <c:pt idx="4">
                  <c:v>5.83</c:v>
                </c:pt>
                <c:pt idx="5">
                  <c:v>15.56</c:v>
                </c:pt>
                <c:pt idx="6">
                  <c:v>7.14</c:v>
                </c:pt>
                <c:pt idx="7">
                  <c:v>7.98</c:v>
                </c:pt>
                <c:pt idx="8">
                  <c:v>40</c:v>
                </c:pt>
                <c:pt idx="9">
                  <c:v>20.399999999999999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1824-402C-84AA-9857632123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32249055"/>
        <c:axId val="1232246559"/>
      </c:scatterChart>
      <c:catAx>
        <c:axId val="1664568735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664576223"/>
        <c:crosses val="autoZero"/>
        <c:auto val="1"/>
        <c:lblAlgn val="ctr"/>
        <c:lblOffset val="100"/>
        <c:tickMarkSkip val="1"/>
        <c:noMultiLvlLbl val="0"/>
      </c:catAx>
      <c:valAx>
        <c:axId val="16645762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ar-OM"/>
          </a:p>
        </c:txPr>
        <c:crossAx val="1664568735"/>
        <c:crosses val="autoZero"/>
        <c:crossBetween val="between"/>
      </c:valAx>
      <c:valAx>
        <c:axId val="1232246559"/>
        <c:scaling>
          <c:orientation val="minMax"/>
        </c:scaling>
        <c:delete val="1"/>
        <c:axPos val="r"/>
        <c:numFmt formatCode="General" sourceLinked="1"/>
        <c:majorTickMark val="out"/>
        <c:minorTickMark val="none"/>
        <c:tickLblPos val="nextTo"/>
        <c:crossAx val="1232249055"/>
        <c:crosses val="max"/>
        <c:crossBetween val="midCat"/>
      </c:valAx>
      <c:valAx>
        <c:axId val="1232249055"/>
        <c:scaling>
          <c:orientation val="minMax"/>
          <c:max val="2019"/>
          <c:min val="2008"/>
        </c:scaling>
        <c:delete val="0"/>
        <c:axPos val="t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ar-OM"/>
          </a:p>
        </c:txPr>
        <c:crossAx val="1232246559"/>
        <c:crosses val="max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28575" cap="flat" cmpd="sng" algn="ctr">
      <a:solidFill>
        <a:srgbClr val="00B0F0"/>
      </a:solidFill>
      <a:round/>
    </a:ln>
    <a:effectLst/>
  </c:spPr>
  <c:txPr>
    <a:bodyPr/>
    <a:lstStyle/>
    <a:p>
      <a:pPr>
        <a:defRPr b="1">
          <a:solidFill>
            <a:sysClr val="windowText" lastClr="000000"/>
          </a:solidFill>
        </a:defRPr>
      </a:pPr>
      <a:endParaRPr lang="ar-OM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Bahij Fedra Arabic" panose="02040503050201020203" pitchFamily="18" charset="-78"/>
                <a:ea typeface="+mn-ea"/>
                <a:cs typeface="Bahij Fedra Arabic" panose="02040503050201020203" pitchFamily="18" charset="-78"/>
              </a:defRPr>
            </a:pPr>
            <a:r>
              <a:rPr lang="ar-OM" b="1" dirty="0" smtClean="0">
                <a:latin typeface="Bahij Fedra Arabic" panose="02040503050201020203" pitchFamily="18" charset="-78"/>
                <a:cs typeface="Bahij Fedra Arabic" panose="02040503050201020203" pitchFamily="18" charset="-78"/>
              </a:rPr>
              <a:t>تركيز الدقائق العالقة (قطر</a:t>
            </a:r>
            <a:r>
              <a:rPr lang="ar-OM" b="1" baseline="0" dirty="0" smtClean="0">
                <a:latin typeface="Bahij Fedra Arabic" panose="02040503050201020203" pitchFamily="18" charset="-78"/>
                <a:cs typeface="Bahij Fedra Arabic" panose="02040503050201020203" pitchFamily="18" charset="-78"/>
              </a:rPr>
              <a:t> 10 ميكرو) في المناطق الحضرية</a:t>
            </a:r>
            <a:endParaRPr lang="en-US" b="1" dirty="0">
              <a:latin typeface="Bahij Fedra Arabic" panose="02040503050201020203" pitchFamily="18" charset="-78"/>
              <a:cs typeface="Bahij Fedra Arabic" panose="02040503050201020203" pitchFamily="18" charset="-78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Bahij Fedra Arabic" panose="02040503050201020203" pitchFamily="18" charset="-78"/>
              <a:ea typeface="+mn-ea"/>
              <a:cs typeface="Bahij Fedra Arabic" panose="02040503050201020203" pitchFamily="18" charset="-78"/>
            </a:defRPr>
          </a:pPr>
          <a:endParaRPr lang="ar-OM"/>
        </a:p>
      </c:txPr>
    </c:title>
    <c:autoTitleDeleted val="0"/>
    <c:plotArea>
      <c:layout/>
      <c:lineChart>
        <c:grouping val="standard"/>
        <c:varyColors val="0"/>
        <c:ser>
          <c:idx val="1"/>
          <c:order val="1"/>
          <c:spPr>
            <a:ln w="254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'pm10'!$B$1:$M$1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2009</c:v>
                </c:pt>
                <c:pt idx="4">
                  <c:v>2010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</c:numCache>
            </c:numRef>
          </c:cat>
          <c:val>
            <c:numRef>
              <c:f>'pm10'!$B$3:$M$3</c:f>
              <c:numCache>
                <c:formatCode>General</c:formatCode>
                <c:ptCount val="12"/>
                <c:pt idx="0">
                  <c:v>150</c:v>
                </c:pt>
                <c:pt idx="1">
                  <c:v>150</c:v>
                </c:pt>
                <c:pt idx="2">
                  <c:v>150</c:v>
                </c:pt>
                <c:pt idx="3">
                  <c:v>150</c:v>
                </c:pt>
                <c:pt idx="4">
                  <c:v>150</c:v>
                </c:pt>
                <c:pt idx="5">
                  <c:v>150</c:v>
                </c:pt>
                <c:pt idx="6">
                  <c:v>150</c:v>
                </c:pt>
                <c:pt idx="7">
                  <c:v>150</c:v>
                </c:pt>
                <c:pt idx="8">
                  <c:v>150</c:v>
                </c:pt>
                <c:pt idx="9">
                  <c:v>150</c:v>
                </c:pt>
                <c:pt idx="10">
                  <c:v>150</c:v>
                </c:pt>
                <c:pt idx="11">
                  <c:v>150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058-4576-B665-CDB6C5BD56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64574559"/>
        <c:axId val="1664571231"/>
      </c:lineChart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ar-OM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31750" cap="rnd" cmpd="sng">
                <a:solidFill>
                  <a:srgbClr val="FF0000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'pm10'!$B$1:$M$1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2009</c:v>
                </c:pt>
                <c:pt idx="4">
                  <c:v>2010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</c:numCache>
            </c:numRef>
          </c:xVal>
          <c:yVal>
            <c:numRef>
              <c:f>'pm10'!$B$2:$M$2</c:f>
              <c:numCache>
                <c:formatCode>General</c:formatCode>
                <c:ptCount val="12"/>
                <c:pt idx="0">
                  <c:v>52.667000000000002</c:v>
                </c:pt>
                <c:pt idx="1">
                  <c:v>51.281999999999996</c:v>
                </c:pt>
                <c:pt idx="2">
                  <c:v>72.97</c:v>
                </c:pt>
                <c:pt idx="3">
                  <c:v>41.8</c:v>
                </c:pt>
                <c:pt idx="4">
                  <c:v>65</c:v>
                </c:pt>
                <c:pt idx="5">
                  <c:v>59.363</c:v>
                </c:pt>
                <c:pt idx="6">
                  <c:v>78.03</c:v>
                </c:pt>
                <c:pt idx="7">
                  <c:v>73.94</c:v>
                </c:pt>
                <c:pt idx="8">
                  <c:v>54.78</c:v>
                </c:pt>
                <c:pt idx="9">
                  <c:v>51.67</c:v>
                </c:pt>
                <c:pt idx="10">
                  <c:v>70.599999999999994</c:v>
                </c:pt>
                <c:pt idx="11">
                  <c:v>66.13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1058-4576-B665-CDB6C5BD56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64592447"/>
        <c:axId val="1664589951"/>
      </c:scatterChart>
      <c:catAx>
        <c:axId val="1664574559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664571231"/>
        <c:crosses val="autoZero"/>
        <c:auto val="1"/>
        <c:lblAlgn val="ctr"/>
        <c:lblOffset val="100"/>
        <c:tickMarkSkip val="1"/>
        <c:noMultiLvlLbl val="0"/>
      </c:catAx>
      <c:valAx>
        <c:axId val="16645712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ar-OM"/>
          </a:p>
        </c:txPr>
        <c:crossAx val="1664574559"/>
        <c:crosses val="autoZero"/>
        <c:crossBetween val="between"/>
      </c:valAx>
      <c:valAx>
        <c:axId val="1664589951"/>
        <c:scaling>
          <c:orientation val="minMax"/>
        </c:scaling>
        <c:delete val="1"/>
        <c:axPos val="r"/>
        <c:numFmt formatCode="General" sourceLinked="1"/>
        <c:majorTickMark val="out"/>
        <c:minorTickMark val="none"/>
        <c:tickLblPos val="nextTo"/>
        <c:crossAx val="1664592447"/>
        <c:crosses val="max"/>
        <c:crossBetween val="midCat"/>
      </c:valAx>
      <c:valAx>
        <c:axId val="1664592447"/>
        <c:scaling>
          <c:orientation val="minMax"/>
          <c:min val="2005"/>
        </c:scaling>
        <c:delete val="0"/>
        <c:axPos val="t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ar-OM"/>
          </a:p>
        </c:txPr>
        <c:crossAx val="1664589951"/>
        <c:crosses val="max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28575" cap="flat" cmpd="sng" algn="ctr">
      <a:solidFill>
        <a:schemeClr val="bg2">
          <a:lumMod val="10000"/>
        </a:schemeClr>
      </a:solidFill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ar-OM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Bahij Fedra Arabic" panose="02040503050201020203" pitchFamily="18" charset="-78"/>
                <a:ea typeface="+mn-ea"/>
                <a:cs typeface="Bahij Fedra Arabic" panose="02040503050201020203" pitchFamily="18" charset="-78"/>
              </a:defRPr>
            </a:pPr>
            <a:r>
              <a:rPr lang="ar-OM" b="1" dirty="0" smtClean="0">
                <a:latin typeface="Bahij Fedra Arabic" panose="02040503050201020203" pitchFamily="18" charset="-78"/>
                <a:cs typeface="Bahij Fedra Arabic" panose="02040503050201020203" pitchFamily="18" charset="-78"/>
              </a:rPr>
              <a:t>تركيز</a:t>
            </a:r>
            <a:r>
              <a:rPr lang="ar-OM" b="1" baseline="0" dirty="0" smtClean="0">
                <a:latin typeface="Bahij Fedra Arabic" panose="02040503050201020203" pitchFamily="18" charset="-78"/>
                <a:cs typeface="Bahij Fedra Arabic" panose="02040503050201020203" pitchFamily="18" charset="-78"/>
              </a:rPr>
              <a:t> الدقائق العالقة (قطر 10 ميكرو) في المناطق الصناعية</a:t>
            </a:r>
            <a:endParaRPr lang="en-US" b="1" dirty="0">
              <a:latin typeface="Bahij Fedra Arabic" panose="02040503050201020203" pitchFamily="18" charset="-78"/>
              <a:cs typeface="Bahij Fedra Arabic" panose="02040503050201020203" pitchFamily="18" charset="-78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Bahij Fedra Arabic" panose="02040503050201020203" pitchFamily="18" charset="-78"/>
              <a:ea typeface="+mn-ea"/>
              <a:cs typeface="Bahij Fedra Arabic" panose="02040503050201020203" pitchFamily="18" charset="-78"/>
            </a:defRPr>
          </a:pPr>
          <a:endParaRPr lang="ar-OM"/>
        </a:p>
      </c:txPr>
    </c:title>
    <c:autoTitleDeleted val="0"/>
    <c:plotArea>
      <c:layout/>
      <c:lineChart>
        <c:grouping val="standard"/>
        <c:varyColors val="0"/>
        <c:ser>
          <c:idx val="1"/>
          <c:order val="1"/>
          <c:spPr>
            <a:ln w="254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'pm10'!$B$6:$K$6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'pm10'!$B$8:$K$8</c:f>
              <c:numCache>
                <c:formatCode>General</c:formatCode>
                <c:ptCount val="10"/>
                <c:pt idx="0">
                  <c:v>150</c:v>
                </c:pt>
                <c:pt idx="1">
                  <c:v>150</c:v>
                </c:pt>
                <c:pt idx="2">
                  <c:v>150</c:v>
                </c:pt>
                <c:pt idx="3">
                  <c:v>150</c:v>
                </c:pt>
                <c:pt idx="4">
                  <c:v>150</c:v>
                </c:pt>
                <c:pt idx="5">
                  <c:v>150</c:v>
                </c:pt>
                <c:pt idx="6">
                  <c:v>150</c:v>
                </c:pt>
                <c:pt idx="7">
                  <c:v>150</c:v>
                </c:pt>
                <c:pt idx="8">
                  <c:v>150</c:v>
                </c:pt>
                <c:pt idx="9">
                  <c:v>150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0B6-46DF-AA71-C8DE778AD8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64579967"/>
        <c:axId val="1664578303"/>
      </c:lineChart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ar-OM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25400" cap="rnd">
                <a:solidFill>
                  <a:srgbClr val="FF0000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'pm10'!$B$6:$K$6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xVal>
          <c:yVal>
            <c:numRef>
              <c:f>'pm10'!$B$7:$K$7</c:f>
              <c:numCache>
                <c:formatCode>General</c:formatCode>
                <c:ptCount val="10"/>
                <c:pt idx="0">
                  <c:v>78</c:v>
                </c:pt>
                <c:pt idx="1">
                  <c:v>25.678999999999998</c:v>
                </c:pt>
                <c:pt idx="2">
                  <c:v>102.47</c:v>
                </c:pt>
                <c:pt idx="3">
                  <c:v>125.2</c:v>
                </c:pt>
                <c:pt idx="4">
                  <c:v>83.89</c:v>
                </c:pt>
                <c:pt idx="5">
                  <c:v>61.796999999999997</c:v>
                </c:pt>
                <c:pt idx="6">
                  <c:v>81.23</c:v>
                </c:pt>
                <c:pt idx="7">
                  <c:v>86.38</c:v>
                </c:pt>
                <c:pt idx="8">
                  <c:v>70.400000000000006</c:v>
                </c:pt>
                <c:pt idx="9">
                  <c:v>92.91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00B6-46DF-AA71-C8DE778AD8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64580799"/>
        <c:axId val="1664577055"/>
      </c:scatterChart>
      <c:catAx>
        <c:axId val="1664579967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664578303"/>
        <c:crosses val="autoZero"/>
        <c:auto val="1"/>
        <c:lblAlgn val="ctr"/>
        <c:lblOffset val="100"/>
        <c:tickMarkSkip val="1"/>
        <c:noMultiLvlLbl val="0"/>
      </c:catAx>
      <c:valAx>
        <c:axId val="16645783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ar-OM"/>
          </a:p>
        </c:txPr>
        <c:crossAx val="1664579967"/>
        <c:crosses val="autoZero"/>
        <c:crossBetween val="between"/>
      </c:valAx>
      <c:valAx>
        <c:axId val="1664577055"/>
        <c:scaling>
          <c:orientation val="minMax"/>
        </c:scaling>
        <c:delete val="1"/>
        <c:axPos val="r"/>
        <c:numFmt formatCode="General" sourceLinked="1"/>
        <c:majorTickMark val="out"/>
        <c:minorTickMark val="none"/>
        <c:tickLblPos val="nextTo"/>
        <c:crossAx val="1664580799"/>
        <c:crosses val="max"/>
        <c:crossBetween val="midCat"/>
      </c:valAx>
      <c:valAx>
        <c:axId val="1664580799"/>
        <c:scaling>
          <c:orientation val="minMax"/>
          <c:min val="2005"/>
        </c:scaling>
        <c:delete val="0"/>
        <c:axPos val="t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ar-OM"/>
          </a:p>
        </c:txPr>
        <c:crossAx val="1664577055"/>
        <c:crosses val="max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28575" cap="flat" cmpd="sng" algn="ctr">
      <a:solidFill>
        <a:schemeClr val="bg2">
          <a:lumMod val="10000"/>
        </a:schemeClr>
      </a:solidFill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ar-OM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295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45148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43448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11/6/2019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78717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649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756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828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250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11/6/2019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821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11/6/2019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856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11/6/2019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955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11/6/2019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50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BEA6-7C60-4B02-AE87-00D78D8422AF}" type="datetimeFigureOut">
              <a:rPr lang="en-US" smtClean="0"/>
              <a:t>11/6/2019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387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C9CAD897-D46E-4AD2-BD9B-49DD3E640873}" type="datetimeFigureOut">
              <a:rPr lang="en-US" smtClean="0"/>
              <a:t>11/6/2019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165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11/6/2019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3960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</p:sldLayoutIdLst>
  <p:hf sldNum="0" hdr="0" ftr="0" dt="0"/>
  <p:txStyles>
    <p:titleStyle>
      <a:lvl1pPr algn="l" defTabSz="457200" rtl="1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48969" y="373279"/>
            <a:ext cx="11146972" cy="6255656"/>
          </a:xfrm>
          <a:prstGeom prst="roundRect">
            <a:avLst/>
          </a:prstGeom>
          <a:noFill/>
          <a:ln w="57150">
            <a:solidFill>
              <a:srgbClr val="7A70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rtl="1" fontAlgn="t"/>
            <a:r>
              <a:rPr lang="ar-OM" dirty="0"/>
              <a:t>المفصليات</a:t>
            </a:r>
          </a:p>
          <a:p>
            <a:pPr rtl="1" fontAlgn="t"/>
            <a:r>
              <a:rPr lang="ar-OM" dirty="0"/>
              <a:t>399</a:t>
            </a:r>
          </a:p>
          <a:p>
            <a:pPr rtl="1" fontAlgn="t"/>
            <a:r>
              <a:rPr lang="ar-OM" dirty="0"/>
              <a:t>الرخويات</a:t>
            </a:r>
          </a:p>
          <a:p>
            <a:pPr rtl="1" fontAlgn="t"/>
            <a:r>
              <a:rPr lang="ar-OM" dirty="0"/>
              <a:t>58</a:t>
            </a:r>
          </a:p>
          <a:p>
            <a:pPr rtl="1" fontAlgn="t"/>
            <a:r>
              <a:rPr lang="ar-OM" dirty="0" smtClean="0"/>
              <a:t>180</a:t>
            </a:r>
            <a:endParaRPr lang="ar-OM" dirty="0"/>
          </a:p>
        </p:txBody>
      </p:sp>
      <p:sp>
        <p:nvSpPr>
          <p:cNvPr id="3" name="TextBox 2"/>
          <p:cNvSpPr txBox="1"/>
          <p:nvPr/>
        </p:nvSpPr>
        <p:spPr>
          <a:xfrm>
            <a:off x="4320226" y="480163"/>
            <a:ext cx="2850460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OM" sz="2400" b="1" dirty="0" smtClean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rPr>
              <a:t>مؤشرات جودة الهواء</a:t>
            </a:r>
            <a:endParaRPr lang="ar-OM" sz="2400" b="1" dirty="0">
              <a:solidFill>
                <a:schemeClr val="tx2">
                  <a:lumMod val="50000"/>
                </a:schemeClr>
              </a:solidFill>
              <a:latin typeface="Bahij Fedra Arabic" panose="02040503050201020203" pitchFamily="18" charset="-78"/>
              <a:cs typeface="Bahij Fedra Arabic" panose="02040503050201020203" pitchFamily="18" charset="-78"/>
            </a:endParaRP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9962198"/>
              </p:ext>
            </p:extLst>
          </p:nvPr>
        </p:nvGraphicFramePr>
        <p:xfrm>
          <a:off x="6104199" y="2992832"/>
          <a:ext cx="5226116" cy="3170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6427976"/>
              </p:ext>
            </p:extLst>
          </p:nvPr>
        </p:nvGraphicFramePr>
        <p:xfrm>
          <a:off x="696686" y="2992832"/>
          <a:ext cx="4994430" cy="3170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6719" y="885111"/>
            <a:ext cx="2277837" cy="140450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12445" y="2456558"/>
            <a:ext cx="601787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OM" b="1" dirty="0" smtClean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rPr>
              <a:t>الحد المسموح = 53.3 ميكروجرام لكل متر مكعب</a:t>
            </a:r>
            <a:endParaRPr lang="ar-OM" b="1" dirty="0">
              <a:solidFill>
                <a:schemeClr val="tx2">
                  <a:lumMod val="50000"/>
                </a:schemeClr>
              </a:solidFill>
              <a:latin typeface="Bahij Fedra Arabic" panose="02040503050201020203" pitchFamily="18" charset="-78"/>
              <a:cs typeface="Bahij Fedra Arabic" panose="02040503050201020203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4724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48969" y="373279"/>
            <a:ext cx="11146972" cy="6255656"/>
          </a:xfrm>
          <a:prstGeom prst="roundRect">
            <a:avLst/>
          </a:prstGeom>
          <a:noFill/>
          <a:ln w="57150">
            <a:solidFill>
              <a:srgbClr val="7A70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rtl="1" fontAlgn="t"/>
            <a:r>
              <a:rPr lang="ar-OM" dirty="0"/>
              <a:t>المفصليات</a:t>
            </a:r>
          </a:p>
          <a:p>
            <a:pPr rtl="1" fontAlgn="t"/>
            <a:r>
              <a:rPr lang="ar-OM" dirty="0"/>
              <a:t>399</a:t>
            </a:r>
          </a:p>
          <a:p>
            <a:pPr rtl="1" fontAlgn="t"/>
            <a:r>
              <a:rPr lang="ar-OM" dirty="0"/>
              <a:t>الرخويات</a:t>
            </a:r>
          </a:p>
          <a:p>
            <a:pPr rtl="1" fontAlgn="t"/>
            <a:r>
              <a:rPr lang="ar-OM" dirty="0"/>
              <a:t>58</a:t>
            </a:r>
          </a:p>
          <a:p>
            <a:pPr rtl="1" fontAlgn="t"/>
            <a:r>
              <a:rPr lang="ar-OM" dirty="0" smtClean="0"/>
              <a:t>180</a:t>
            </a:r>
            <a:endParaRPr lang="ar-OM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9243" y="1048712"/>
            <a:ext cx="1529741" cy="1228429"/>
          </a:xfrm>
          <a:prstGeom prst="rect">
            <a:avLst/>
          </a:prstGeom>
        </p:spPr>
      </p:pic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6569972"/>
              </p:ext>
            </p:extLst>
          </p:nvPr>
        </p:nvGraphicFramePr>
        <p:xfrm>
          <a:off x="6084627" y="2767908"/>
          <a:ext cx="5130800" cy="3280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785723"/>
              </p:ext>
            </p:extLst>
          </p:nvPr>
        </p:nvGraphicFramePr>
        <p:xfrm>
          <a:off x="682170" y="2767908"/>
          <a:ext cx="5021943" cy="3280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474918" y="480163"/>
            <a:ext cx="2541080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OM" sz="2400" b="1" dirty="0" smtClean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rPr>
              <a:t>مؤشر جودة الهواء</a:t>
            </a:r>
            <a:endParaRPr lang="ar-OM" sz="2400" b="1" dirty="0">
              <a:solidFill>
                <a:schemeClr val="tx2">
                  <a:lumMod val="50000"/>
                </a:schemeClr>
              </a:solidFill>
              <a:latin typeface="Bahij Fedra Arabic" panose="02040503050201020203" pitchFamily="18" charset="-78"/>
              <a:cs typeface="Bahij Fedra Arabic" panose="02040503050201020203" pitchFamily="18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97557" y="2337858"/>
            <a:ext cx="601787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OM" b="1" dirty="0" smtClean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rPr>
              <a:t>الحد المسموح = 64.2 ميكروجرام لكل متر مكعب</a:t>
            </a:r>
            <a:endParaRPr lang="ar-OM" b="1" dirty="0">
              <a:solidFill>
                <a:schemeClr val="tx2">
                  <a:lumMod val="50000"/>
                </a:schemeClr>
              </a:solidFill>
              <a:latin typeface="Bahij Fedra Arabic" panose="02040503050201020203" pitchFamily="18" charset="-78"/>
              <a:cs typeface="Bahij Fedra Arabic" panose="02040503050201020203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165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448969" y="373279"/>
            <a:ext cx="11146972" cy="6255656"/>
          </a:xfrm>
          <a:prstGeom prst="roundRect">
            <a:avLst/>
          </a:prstGeom>
          <a:noFill/>
          <a:ln w="57150">
            <a:solidFill>
              <a:srgbClr val="7A70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rtl="1" fontAlgn="t"/>
            <a:r>
              <a:rPr lang="ar-OM" dirty="0"/>
              <a:t>المفصليات</a:t>
            </a:r>
          </a:p>
          <a:p>
            <a:pPr rtl="1" fontAlgn="t"/>
            <a:r>
              <a:rPr lang="ar-OM" dirty="0"/>
              <a:t>399</a:t>
            </a:r>
          </a:p>
          <a:p>
            <a:pPr rtl="1" fontAlgn="t"/>
            <a:r>
              <a:rPr lang="ar-OM" dirty="0"/>
              <a:t>الرخويات</a:t>
            </a:r>
          </a:p>
          <a:p>
            <a:pPr rtl="1" fontAlgn="t"/>
            <a:r>
              <a:rPr lang="ar-OM" dirty="0"/>
              <a:t>58</a:t>
            </a:r>
          </a:p>
          <a:p>
            <a:pPr rtl="1" fontAlgn="t"/>
            <a:r>
              <a:rPr lang="ar-OM" dirty="0" smtClean="0"/>
              <a:t>180</a:t>
            </a:r>
            <a:endParaRPr lang="ar-OM" dirty="0"/>
          </a:p>
        </p:txBody>
      </p:sp>
      <p:sp>
        <p:nvSpPr>
          <p:cNvPr id="4" name="TextBox 3"/>
          <p:cNvSpPr txBox="1"/>
          <p:nvPr/>
        </p:nvSpPr>
        <p:spPr>
          <a:xfrm>
            <a:off x="4488566" y="527726"/>
            <a:ext cx="2541080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OM" sz="2400" b="1" dirty="0" smtClean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rPr>
              <a:t>مؤشر جودة الهواء</a:t>
            </a:r>
            <a:endParaRPr lang="ar-OM" sz="2400" b="1" dirty="0">
              <a:solidFill>
                <a:schemeClr val="tx2">
                  <a:lumMod val="50000"/>
                </a:schemeClr>
              </a:solidFill>
              <a:latin typeface="Bahij Fedra Arabic" panose="02040503050201020203" pitchFamily="18" charset="-78"/>
              <a:cs typeface="Bahij Fedra Arabic" panose="02040503050201020203" pitchFamily="18" charset="-78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8172822"/>
              </p:ext>
            </p:extLst>
          </p:nvPr>
        </p:nvGraphicFramePr>
        <p:xfrm>
          <a:off x="6101232" y="2807869"/>
          <a:ext cx="5152572" cy="33696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4307" y="991817"/>
            <a:ext cx="1988457" cy="1289146"/>
          </a:xfrm>
          <a:prstGeom prst="rect">
            <a:avLst/>
          </a:prstGeom>
        </p:spPr>
      </p:pic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1638670"/>
              </p:ext>
            </p:extLst>
          </p:nvPr>
        </p:nvGraphicFramePr>
        <p:xfrm>
          <a:off x="737153" y="2807870"/>
          <a:ext cx="5021943" cy="33696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1"/>
          <p:cNvSpPr txBox="1"/>
          <p:nvPr/>
        </p:nvSpPr>
        <p:spPr>
          <a:xfrm>
            <a:off x="7184326" y="2195599"/>
            <a:ext cx="3758727" cy="355047"/>
          </a:xfrm>
          <a:prstGeom prst="rect">
            <a:avLst/>
          </a:prstGeom>
        </p:spPr>
        <p:txBody>
          <a:bodyPr wrap="none" rtlCol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ar-OM" sz="1400" b="1" dirty="0">
              <a:solidFill>
                <a:schemeClr val="tx2">
                  <a:lumMod val="50000"/>
                </a:schemeClr>
              </a:solidFill>
              <a:latin typeface="Bahij Fedra Arabic" panose="02040503050201020203" pitchFamily="18" charset="-78"/>
              <a:cs typeface="Bahij Fedra Arabic" panose="02040503050201020203" pitchFamily="18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97557" y="2337858"/>
            <a:ext cx="601787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OM" b="1" dirty="0" smtClean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rPr>
              <a:t>الحد المسموح = 150 ميكروجرام لكل متر مكعب</a:t>
            </a:r>
            <a:endParaRPr lang="ar-OM" b="1" dirty="0">
              <a:solidFill>
                <a:schemeClr val="tx2">
                  <a:lumMod val="50000"/>
                </a:schemeClr>
              </a:solidFill>
              <a:latin typeface="Bahij Fedra Arabic" panose="02040503050201020203" pitchFamily="18" charset="-78"/>
              <a:cs typeface="Bahij Fedra Arabic" panose="02040503050201020203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33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448969" y="373279"/>
            <a:ext cx="11146972" cy="6255656"/>
          </a:xfrm>
          <a:prstGeom prst="roundRect">
            <a:avLst/>
          </a:prstGeom>
          <a:noFill/>
          <a:ln w="57150">
            <a:solidFill>
              <a:srgbClr val="7A70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rtl="1" fontAlgn="t"/>
            <a:r>
              <a:rPr lang="ar-OM" dirty="0"/>
              <a:t>المفصليات</a:t>
            </a:r>
          </a:p>
          <a:p>
            <a:pPr rtl="1" fontAlgn="t"/>
            <a:r>
              <a:rPr lang="ar-OM" dirty="0"/>
              <a:t>399</a:t>
            </a:r>
          </a:p>
          <a:p>
            <a:pPr rtl="1" fontAlgn="t"/>
            <a:r>
              <a:rPr lang="ar-OM" dirty="0"/>
              <a:t>الرخويات</a:t>
            </a:r>
          </a:p>
          <a:p>
            <a:pPr rtl="1" fontAlgn="t"/>
            <a:r>
              <a:rPr lang="ar-OM" dirty="0"/>
              <a:t>58</a:t>
            </a:r>
          </a:p>
          <a:p>
            <a:pPr rtl="1" fontAlgn="t"/>
            <a:r>
              <a:rPr lang="ar-OM" dirty="0" smtClean="0"/>
              <a:t>180</a:t>
            </a:r>
            <a:endParaRPr lang="ar-OM" dirty="0"/>
          </a:p>
        </p:txBody>
      </p:sp>
      <p:sp>
        <p:nvSpPr>
          <p:cNvPr id="4" name="TextBox 3"/>
          <p:cNvSpPr txBox="1"/>
          <p:nvPr/>
        </p:nvSpPr>
        <p:spPr>
          <a:xfrm>
            <a:off x="4333867" y="682172"/>
            <a:ext cx="2850460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OM" sz="2400" b="1" dirty="0" smtClean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rPr>
              <a:t>مؤشرات جودة الهواء</a:t>
            </a:r>
            <a:endParaRPr lang="ar-OM" sz="2400" b="1" dirty="0">
              <a:solidFill>
                <a:schemeClr val="tx2">
                  <a:lumMod val="50000"/>
                </a:schemeClr>
              </a:solidFill>
              <a:latin typeface="Bahij Fedra Arabic" panose="02040503050201020203" pitchFamily="18" charset="-78"/>
              <a:cs typeface="Bahij Fedra Arabic" panose="02040503050201020203" pitchFamily="18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9641" y="1143837"/>
            <a:ext cx="1658912" cy="1335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18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Custom 4">
      <a:dk1>
        <a:srgbClr val="1A8D8C"/>
      </a:dk1>
      <a:lt1>
        <a:sysClr val="window" lastClr="FFFFFF"/>
      </a:lt1>
      <a:dk2>
        <a:srgbClr val="1A8D8C"/>
      </a:dk2>
      <a:lt2>
        <a:srgbClr val="636363"/>
      </a:lt2>
      <a:accent1>
        <a:srgbClr val="54C3BD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12744</TotalTime>
  <Words>106</Words>
  <Application>Microsoft Office PowerPoint</Application>
  <PresentationFormat>Widescreen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Bahij Fedra Arabic</vt:lpstr>
      <vt:lpstr>Century Gothic</vt:lpstr>
      <vt:lpstr>Tahoma</vt:lpstr>
      <vt:lpstr>Wingdings 2</vt:lpstr>
      <vt:lpstr>Quotable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المؤشرات البيئية Environmental Indicators</dc:title>
  <dc:creator>oman</dc:creator>
  <cp:lastModifiedBy>oman</cp:lastModifiedBy>
  <cp:revision>234</cp:revision>
  <dcterms:created xsi:type="dcterms:W3CDTF">2019-10-14T06:23:08Z</dcterms:created>
  <dcterms:modified xsi:type="dcterms:W3CDTF">2019-11-06T05:57:59Z</dcterms:modified>
</cp:coreProperties>
</file>